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24"/>
  </p:notesMasterIdLst>
  <p:sldIdLst>
    <p:sldId id="256" r:id="rId5"/>
    <p:sldId id="257" r:id="rId6"/>
    <p:sldId id="258" r:id="rId7"/>
    <p:sldId id="259" r:id="rId8"/>
    <p:sldId id="260" r:id="rId9"/>
    <p:sldId id="263" r:id="rId10"/>
    <p:sldId id="261" r:id="rId11"/>
    <p:sldId id="262" r:id="rId12"/>
    <p:sldId id="264" r:id="rId13"/>
    <p:sldId id="265" r:id="rId14"/>
    <p:sldId id="266" r:id="rId15"/>
    <p:sldId id="267" r:id="rId16"/>
    <p:sldId id="268" r:id="rId17"/>
    <p:sldId id="274" r:id="rId18"/>
    <p:sldId id="275" r:id="rId19"/>
    <p:sldId id="269" r:id="rId20"/>
    <p:sldId id="270" r:id="rId21"/>
    <p:sldId id="271" r:id="rId22"/>
    <p:sldId id="27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Lucida Sans" panose="020B0602030504020204" pitchFamily="34" charset="0"/>
      <p:regular r:id="rId33"/>
      <p:bold r:id="rId34"/>
      <p:italic r:id="rId35"/>
      <p:boldItalic r:id="rId36"/>
    </p:embeddedFont>
    <p:embeddedFont>
      <p:font typeface="Quattrocento Sans" panose="020B0502050000020003" pitchFamily="34"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B53C24-9BD8-EC24-486C-F6B25B74CCD2}" name="Shrunali Salian" initials="SS" userId="S::salian.sh@northeastern.edu::7ff4fa19-8f98-4bb9-8e66-042b1a328df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B1B23-0EBE-B16B-2524-8CAF59FCA904}" v="307" dt="2023-02-15T02:49:14.658"/>
    <p1510:client id="{0D9F3BEA-3017-4D31-A0A0-19D359EE1230}" v="116" dt="2023-02-15T00:50:57.122"/>
    <p1510:client id="{76E26F50-1E74-4434-3CE2-21196E2A975E}" v="26" vWet="27" dt="2023-02-15T00:23:09.892"/>
    <p1510:client id="{C1B1A8E0-8D50-40F3-98DF-E7E4EF47D132}" v="810" dt="2023-02-15T03:35:44.771"/>
    <p1510:client id="{DB7F1813-3FFC-E69D-8F76-A092C02B52BF}" v="7" vWet="8" dt="2023-02-15T03:35:44.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92A5C3C0-94F6-4161-81B4-F91E33272E46}" authorId="{62B53C24-9BD8-EC24-486C-F6B25B74CCD2}" created="2023-02-15T00:14:23.593">
    <pc:sldMkLst xmlns:pc="http://schemas.microsoft.com/office/powerpoint/2013/main/command">
      <pc:docMk/>
      <pc:sldMk cId="0" sldId="259"/>
    </pc:sldMkLst>
    <p188:txBody>
      <a:bodyPr/>
      <a:lstStyle/>
      <a:p>
        <a:r>
          <a:rPr lang="en-US"/>
          <a:t>https://twitter.com/RyanMeilak/status/1238451221851234305?ref_src=twsrc%5Etfw%7Ctwcamp%5Etweetembed%7Ctwterm%5E1238451221851234305%7Ctwgr%5Eb5cceb1d770ba702fe568f370ce04ff634e47a2c%7Ctwcon%5Es1_&amp;ref_url=https%3A%2F%2Fwww.verywellmind.com%2Fembed%3Furl%3Dhttps3A2F2Ftwitter.com2FRyanMeilak2Fstatus2F12384512218512343053Fs3D20id%3Dmntl-sc-block_1-0-40-iframeoptions%3De303DdocId%3D5181803</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marcelalaskoski?utm_source=unsplash&amp;utm_medium=referral&amp;utm_content=creditCopyText" TargetMode="External"/><Relationship Id="rId7" Type="http://schemas.openxmlformats.org/officeDocument/2006/relationships/hyperlink" Target="https://unsplash.com/s/photos/music-grunge?utm_source=unsplash&amp;utm_medium=referral&amp;utm_content=creditCopyText"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unsplash.com/@luukski?utm_source=unsplash&amp;utm_medium=referral&amp;utm_content=creditCopyText" TargetMode="External"/><Relationship Id="rId5" Type="http://schemas.openxmlformats.org/officeDocument/2006/relationships/hyperlink" Target="https://unsplash.com/@marius?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tenguyen?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unsplash.com/@mitch_peanuts?utm_source=unsplash&amp;utm_medium=referral&amp;utm_content=creditCopyText" TargetMode="External"/><Relationship Id="rId5" Type="http://schemas.openxmlformats.org/officeDocument/2006/relationships/hyperlink" Target="https://unsplash.com/@darkrider?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eptillion?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music?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septillion?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unsplash.com/@joshuafuller?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08b069b75f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208b069b75f_2_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&lt;a href="https://www.freepik.com/free-photo/lifestyle-summer-holidays-technology-concept-carefree-happy-handsome-man-close-eyes-feeling-pleased-listening-favorite-song-wireless-headphones-feel-satisfaction-perfect-sound_17118229.htm#query=hearing%20music&amp;position=5&amp;from_view=search"&gt;Image by benzoix&lt;/a&gt; on Freepik</a:t>
            </a:r>
            <a:endParaRPr/>
          </a:p>
        </p:txBody>
      </p:sp>
      <p:sp>
        <p:nvSpPr>
          <p:cNvPr id="129" name="Google Shape;129;g208b069b75f_2_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899707a0b1_3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1899707a0b1_3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4" name="Google Shape;464;g1899707a0b1_3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899707a0b1_3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1899707a0b1_3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4" name="Google Shape;474;g1899707a0b1_3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899707a0b1_3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1899707a0b1_3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84" name="Google Shape;484;g1899707a0b1_3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899707a0b1_3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1899707a0b1_3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1899707a0b1_3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899707a0b1_3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1899707a0b1_3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1899707a0b1_3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574521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899707a0b1_3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1899707a0b1_3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1899707a0b1_3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615070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08b069b75f_2_10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208b069b75f_2_10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Photo by </a:t>
            </a:r>
            <a:r>
              <a:rPr lang="en" u="sng">
                <a:solidFill>
                  <a:schemeClr val="hlink"/>
                </a:solidFill>
                <a:hlinkClick r:id="rId3"/>
              </a:rPr>
              <a:t>Marcela Laskoski</a:t>
            </a:r>
            <a:r>
              <a:rPr lang="en"/>
              <a:t> on </a:t>
            </a:r>
            <a:r>
              <a:rPr lang="en" u="sng">
                <a:solidFill>
                  <a:schemeClr val="hlink"/>
                </a:solidFill>
                <a:hlinkClick r:id="rId4"/>
              </a:rPr>
              <a:t>Unsplash</a:t>
            </a:r>
            <a:r>
              <a:rPr lang="en"/>
              <a:t> </a:t>
            </a:r>
            <a:endParaRPr/>
          </a:p>
          <a:p>
            <a:pPr marL="0" lvl="0" indent="0" algn="l" rtl="0">
              <a:spcBef>
                <a:spcPts val="0"/>
              </a:spcBef>
              <a:spcAft>
                <a:spcPts val="0"/>
              </a:spcAft>
              <a:buNone/>
            </a:pPr>
            <a:r>
              <a:rPr lang="en"/>
              <a:t>Photo by </a:t>
            </a:r>
            <a:r>
              <a:rPr lang="en" u="sng">
                <a:solidFill>
                  <a:schemeClr val="hlink"/>
                </a:solidFill>
                <a:hlinkClick r:id="rId5"/>
              </a:rPr>
              <a:t>Marius Masalar</a:t>
            </a:r>
            <a:r>
              <a:rPr lang="en"/>
              <a:t> on </a:t>
            </a:r>
            <a:r>
              <a:rPr lang="en" u="sng">
                <a:solidFill>
                  <a:schemeClr val="hlink"/>
                </a:solidFill>
                <a:hlinkClick r:id="rId4"/>
              </a:rPr>
              <a:t>Unsplash</a:t>
            </a:r>
            <a:r>
              <a:rPr lang="en"/>
              <a:t> </a:t>
            </a:r>
            <a:endParaRPr/>
          </a:p>
          <a:p>
            <a:pPr marL="0" lvl="0" indent="0" algn="l" rtl="0">
              <a:spcBef>
                <a:spcPts val="0"/>
              </a:spcBef>
              <a:spcAft>
                <a:spcPts val="0"/>
              </a:spcAft>
              <a:buNone/>
            </a:pPr>
            <a:r>
              <a:rPr lang="en"/>
              <a:t>Photo by </a:t>
            </a:r>
            <a:r>
              <a:rPr lang="en" u="sng">
                <a:solidFill>
                  <a:schemeClr val="hlink"/>
                </a:solidFill>
                <a:hlinkClick r:id="rId6"/>
              </a:rPr>
              <a:t>Luuk Wouters</a:t>
            </a:r>
            <a:r>
              <a:rPr lang="en"/>
              <a:t> on </a:t>
            </a:r>
            <a:r>
              <a:rPr lang="en" u="sng">
                <a:solidFill>
                  <a:schemeClr val="hlink"/>
                </a:solidFill>
                <a:hlinkClick r:id="rId7"/>
              </a:rPr>
              <a:t>Unsplash</a:t>
            </a:r>
            <a:r>
              <a:rPr lang="en"/>
              <a:t> </a:t>
            </a:r>
            <a:endParaRPr/>
          </a:p>
        </p:txBody>
      </p:sp>
      <p:sp>
        <p:nvSpPr>
          <p:cNvPr id="506" name="Google Shape;506;g208b069b75f_2_10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08b069b75f_2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g208b069b75f_2_1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Photo by </a:t>
            </a:r>
            <a:r>
              <a:rPr lang="en" u="sng">
                <a:solidFill>
                  <a:schemeClr val="hlink"/>
                </a:solidFill>
                <a:hlinkClick r:id="rId3"/>
              </a:rPr>
              <a:t>Te NGuyen</a:t>
            </a:r>
            <a:r>
              <a:rPr lang="en"/>
              <a:t> on </a:t>
            </a:r>
            <a:r>
              <a:rPr lang="en" u="sng">
                <a:solidFill>
                  <a:schemeClr val="hlink"/>
                </a:solidFill>
                <a:hlinkClick r:id="rId4"/>
              </a:rPr>
              <a:t>Unsplash</a:t>
            </a:r>
            <a:r>
              <a:rPr lang="en"/>
              <a:t> </a:t>
            </a:r>
            <a:endParaRPr/>
          </a:p>
          <a:p>
            <a:pPr marL="0" lvl="0" indent="0" algn="l" rtl="0">
              <a:spcBef>
                <a:spcPts val="0"/>
              </a:spcBef>
              <a:spcAft>
                <a:spcPts val="0"/>
              </a:spcAft>
              <a:buNone/>
            </a:pPr>
            <a:r>
              <a:rPr lang="en"/>
              <a:t>Photo by </a:t>
            </a:r>
            <a:r>
              <a:rPr lang="en" u="sng">
                <a:solidFill>
                  <a:schemeClr val="hlink"/>
                </a:solidFill>
                <a:hlinkClick r:id="rId5"/>
              </a:rPr>
              <a:t>Dark Rider</a:t>
            </a:r>
            <a:r>
              <a:rPr lang="en"/>
              <a:t> on </a:t>
            </a:r>
            <a:r>
              <a:rPr lang="en" u="sng">
                <a:solidFill>
                  <a:schemeClr val="hlink"/>
                </a:solidFill>
                <a:hlinkClick r:id="rId4"/>
              </a:rPr>
              <a:t>Unsplash</a:t>
            </a:r>
            <a:r>
              <a:rPr lang="en"/>
              <a:t> </a:t>
            </a:r>
            <a:endParaRPr/>
          </a:p>
          <a:p>
            <a:pPr marL="0" lvl="0" indent="0" algn="l" rtl="0">
              <a:spcBef>
                <a:spcPts val="0"/>
              </a:spcBef>
              <a:spcAft>
                <a:spcPts val="0"/>
              </a:spcAft>
              <a:buNone/>
            </a:pPr>
            <a:r>
              <a:rPr lang="en"/>
              <a:t>Photo by </a:t>
            </a:r>
            <a:r>
              <a:rPr lang="en" u="sng">
                <a:solidFill>
                  <a:schemeClr val="hlink"/>
                </a:solidFill>
                <a:hlinkClick r:id="rId6"/>
              </a:rPr>
              <a:t>Mike Giles</a:t>
            </a:r>
            <a:r>
              <a:rPr lang="en"/>
              <a:t> on </a:t>
            </a:r>
            <a:r>
              <a:rPr lang="en" u="sng">
                <a:solidFill>
                  <a:schemeClr val="hlink"/>
                </a:solidFill>
                <a:hlinkClick r:id="rId4"/>
              </a:rPr>
              <a:t>Unsplash</a:t>
            </a:r>
            <a:r>
              <a:rPr lang="en"/>
              <a:t> </a:t>
            </a:r>
            <a:endParaRPr/>
          </a:p>
        </p:txBody>
      </p:sp>
      <p:sp>
        <p:nvSpPr>
          <p:cNvPr id="649" name="Google Shape;649;g208b069b75f_2_1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08b069b75f_2_1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208b069b75f_2_12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208b069b75f_2_12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08b069b75f_2_14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1" name="Google Shape;911;g208b069b75f_2_1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8b069b75f_2_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208b069b75f_2_3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Photo by </a:t>
            </a:r>
            <a:r>
              <a:rPr lang="en" u="sng">
                <a:solidFill>
                  <a:schemeClr val="hlink"/>
                </a:solidFill>
                <a:hlinkClick r:id="rId3"/>
              </a:rPr>
              <a:t>Frank Septillion</a:t>
            </a:r>
            <a:r>
              <a:rPr lang="en"/>
              <a:t> on </a:t>
            </a:r>
            <a:r>
              <a:rPr lang="en" u="sng">
                <a:solidFill>
                  <a:schemeClr val="hlink"/>
                </a:solidFill>
                <a:hlinkClick r:id="rId4"/>
              </a:rPr>
              <a:t>Unsplash</a:t>
            </a:r>
            <a:r>
              <a:rPr lang="en"/>
              <a:t> </a:t>
            </a:r>
            <a:endParaRPr/>
          </a:p>
        </p:txBody>
      </p:sp>
      <p:sp>
        <p:nvSpPr>
          <p:cNvPr id="137" name="Google Shape;137;g208b069b75f_2_3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8b069b75f_2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208b069b75f_2_4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Photo by </a:t>
            </a:r>
            <a:r>
              <a:rPr lang="en" u="sng">
                <a:solidFill>
                  <a:schemeClr val="hlink"/>
                </a:solidFill>
                <a:hlinkClick r:id="rId3"/>
              </a:rPr>
              <a:t>Frank Septillion</a:t>
            </a:r>
            <a:r>
              <a:rPr lang="en"/>
              <a:t> on </a:t>
            </a:r>
            <a:r>
              <a:rPr lang="en" u="sng">
                <a:solidFill>
                  <a:schemeClr val="hlink"/>
                </a:solidFill>
                <a:hlinkClick r:id="rId4"/>
              </a:rPr>
              <a:t>Unsplash</a:t>
            </a:r>
            <a:r>
              <a:rPr lang="en"/>
              <a:t> </a:t>
            </a:r>
            <a:endParaRPr/>
          </a:p>
          <a:p>
            <a:pPr marL="0" lvl="0" indent="0" algn="l" rtl="0">
              <a:spcBef>
                <a:spcPts val="0"/>
              </a:spcBef>
              <a:spcAft>
                <a:spcPts val="0"/>
              </a:spcAft>
              <a:buNone/>
            </a:pPr>
            <a:r>
              <a:rPr lang="en"/>
              <a:t>Photo by </a:t>
            </a:r>
            <a:r>
              <a:rPr lang="en" u="sng">
                <a:solidFill>
                  <a:schemeClr val="hlink"/>
                </a:solidFill>
                <a:hlinkClick r:id="rId5"/>
              </a:rPr>
              <a:t>Joshua Fuller</a:t>
            </a:r>
            <a:r>
              <a:rPr lang="en"/>
              <a:t> on </a:t>
            </a:r>
            <a:r>
              <a:rPr lang="en" u="sng">
                <a:solidFill>
                  <a:schemeClr val="hlink"/>
                </a:solidFill>
                <a:hlinkClick r:id="rId4"/>
              </a:rPr>
              <a:t>Unsplash</a:t>
            </a:r>
            <a:r>
              <a:rPr lang="en"/>
              <a:t> </a:t>
            </a:r>
            <a:endParaRPr/>
          </a:p>
        </p:txBody>
      </p:sp>
      <p:sp>
        <p:nvSpPr>
          <p:cNvPr id="233" name="Google Shape;233;g208b069b75f_2_4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08b069b75f_2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208b069b75f_2_5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Spotify reported the largest ever operational cost in 2017 accounting for 378 million euros. </a:t>
            </a:r>
            <a:endParaRPr/>
          </a:p>
          <a:p>
            <a:pPr marL="0" lvl="0" indent="0" algn="l" rtl="0">
              <a:spcBef>
                <a:spcPts val="0"/>
              </a:spcBef>
              <a:spcAft>
                <a:spcPts val="0"/>
              </a:spcAft>
              <a:buNone/>
            </a:pPr>
            <a:r>
              <a:rPr lang="en" sz="1150">
                <a:solidFill>
                  <a:srgbClr val="222222"/>
                </a:solidFill>
                <a:highlight>
                  <a:srgbClr val="FFFFFF"/>
                </a:highlight>
                <a:latin typeface="Verdana"/>
                <a:ea typeface="Verdana"/>
                <a:cs typeface="Verdana"/>
                <a:sym typeface="Verdana"/>
              </a:rPr>
              <a:t>Global music revenues fell 3.9 percent to $15 billion in 2013, pulled down by a sharp decline in compact disc sales in Japan. growing popularity of free and paid streaming music services such as Pandora and Spotify are helping offset the decline of CD sales.</a:t>
            </a:r>
            <a:endParaRPr/>
          </a:p>
          <a:p>
            <a:pPr marL="457200" lvl="0" indent="-292100" algn="l" rtl="0">
              <a:lnSpc>
                <a:spcPct val="115000"/>
              </a:lnSpc>
              <a:spcBef>
                <a:spcPts val="0"/>
              </a:spcBef>
              <a:spcAft>
                <a:spcPts val="0"/>
              </a:spcAft>
              <a:buClr>
                <a:srgbClr val="595959"/>
              </a:buClr>
              <a:buSzPts val="1000"/>
              <a:buAutoNum type="arabicPeriod"/>
            </a:pPr>
            <a:r>
              <a:rPr lang="en" sz="1000">
                <a:solidFill>
                  <a:srgbClr val="595959"/>
                </a:solidFill>
              </a:rPr>
              <a:t>Founded in 2006</a:t>
            </a:r>
            <a:endParaRPr sz="1000">
              <a:solidFill>
                <a:srgbClr val="595959"/>
              </a:solidFill>
            </a:endParaRPr>
          </a:p>
          <a:p>
            <a:pPr marL="457200" lvl="0" indent="-292100" algn="l" rtl="0">
              <a:lnSpc>
                <a:spcPct val="115000"/>
              </a:lnSpc>
              <a:spcBef>
                <a:spcPts val="0"/>
              </a:spcBef>
              <a:spcAft>
                <a:spcPts val="0"/>
              </a:spcAft>
              <a:buClr>
                <a:srgbClr val="595959"/>
              </a:buClr>
              <a:buSzPts val="1000"/>
              <a:buAutoNum type="arabicPeriod"/>
            </a:pPr>
            <a:r>
              <a:rPr lang="en" sz="1000">
                <a:solidFill>
                  <a:srgbClr val="595959"/>
                </a:solidFill>
              </a:rPr>
              <a:t>Launched in 2008 in Sweden</a:t>
            </a:r>
            <a:endParaRPr sz="1000">
              <a:solidFill>
                <a:srgbClr val="595959"/>
              </a:solidFill>
            </a:endParaRPr>
          </a:p>
          <a:p>
            <a:pPr marL="457200" lvl="0" indent="-292100" algn="l" rtl="0">
              <a:lnSpc>
                <a:spcPct val="115000"/>
              </a:lnSpc>
              <a:spcBef>
                <a:spcPts val="0"/>
              </a:spcBef>
              <a:spcAft>
                <a:spcPts val="0"/>
              </a:spcAft>
              <a:buClr>
                <a:srgbClr val="595959"/>
              </a:buClr>
              <a:buSzPts val="1000"/>
              <a:buAutoNum type="arabicPeriod"/>
            </a:pPr>
            <a:r>
              <a:rPr lang="en" sz="1000">
                <a:solidFill>
                  <a:srgbClr val="595959"/>
                </a:solidFill>
              </a:rPr>
              <a:t>Entered UK market in 2009</a:t>
            </a:r>
            <a:endParaRPr sz="1000">
              <a:solidFill>
                <a:srgbClr val="595959"/>
              </a:solidFill>
            </a:endParaRPr>
          </a:p>
          <a:p>
            <a:pPr marL="457200" lvl="0" indent="-292100" algn="l" rtl="0">
              <a:lnSpc>
                <a:spcPct val="115000"/>
              </a:lnSpc>
              <a:spcBef>
                <a:spcPts val="0"/>
              </a:spcBef>
              <a:spcAft>
                <a:spcPts val="0"/>
              </a:spcAft>
              <a:buClr>
                <a:srgbClr val="595959"/>
              </a:buClr>
              <a:buSzPts val="1000"/>
              <a:buAutoNum type="arabicPeriod"/>
            </a:pPr>
            <a:r>
              <a:rPr lang="en" sz="1000">
                <a:solidFill>
                  <a:srgbClr val="595959"/>
                </a:solidFill>
              </a:rPr>
              <a:t>Launched in US in 2011</a:t>
            </a:r>
            <a:endParaRPr sz="1000">
              <a:solidFill>
                <a:srgbClr val="595959"/>
              </a:solidFill>
            </a:endParaRPr>
          </a:p>
          <a:p>
            <a:pPr marL="457200" lvl="0" indent="-292100" algn="l" rtl="0">
              <a:lnSpc>
                <a:spcPct val="115000"/>
              </a:lnSpc>
              <a:spcBef>
                <a:spcPts val="0"/>
              </a:spcBef>
              <a:spcAft>
                <a:spcPts val="0"/>
              </a:spcAft>
              <a:buClr>
                <a:srgbClr val="595959"/>
              </a:buClr>
              <a:buSzPts val="1000"/>
              <a:buAutoNum type="arabicPeriod"/>
            </a:pPr>
            <a:r>
              <a:rPr lang="en" sz="1000">
                <a:solidFill>
                  <a:srgbClr val="595959"/>
                </a:solidFill>
              </a:rPr>
              <a:t>Explain the increase in 2013</a:t>
            </a:r>
            <a:endParaRPr/>
          </a:p>
        </p:txBody>
      </p:sp>
      <p:sp>
        <p:nvSpPr>
          <p:cNvPr id="400" name="Google Shape;400;g208b069b75f_2_5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8b069b75f_2_7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08b069b75f_2_7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25000"/>
              </a:lnSpc>
              <a:spcBef>
                <a:spcPts val="0"/>
              </a:spcBef>
              <a:spcAft>
                <a:spcPts val="0"/>
              </a:spcAft>
              <a:buClr>
                <a:schemeClr val="dk1"/>
              </a:buClr>
              <a:buSzPts val="1100"/>
              <a:buFont typeface="Arial"/>
              <a:buNone/>
            </a:pPr>
            <a:r>
              <a:rPr lang="en" sz="1800" b="1">
                <a:solidFill>
                  <a:srgbClr val="3D3D3D"/>
                </a:solidFill>
                <a:latin typeface="Times New Roman"/>
                <a:ea typeface="Times New Roman"/>
                <a:cs typeface="Times New Roman"/>
                <a:sym typeface="Times New Roman"/>
              </a:rPr>
              <a:t>Spotify users streamed 110 billion hours of content in 2021 despite COVID-19 disruption</a:t>
            </a:r>
            <a:endParaRPr sz="1800" b="1">
              <a:solidFill>
                <a:srgbClr val="3D3D3D"/>
              </a:solidFill>
              <a:latin typeface="Times New Roman"/>
              <a:ea typeface="Times New Roman"/>
              <a:cs typeface="Times New Roman"/>
              <a:sym typeface="Times New Roman"/>
            </a:endParaRPr>
          </a:p>
          <a:p>
            <a:pPr marL="0" lvl="0" indent="0" algn="l" rtl="0">
              <a:spcBef>
                <a:spcPts val="800"/>
              </a:spcBef>
              <a:spcAft>
                <a:spcPts val="0"/>
              </a:spcAft>
              <a:buNone/>
            </a:pPr>
            <a:endParaRPr/>
          </a:p>
        </p:txBody>
      </p:sp>
      <p:sp>
        <p:nvSpPr>
          <p:cNvPr id="411" name="Google Shape;411;g208b069b75f_2_7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899707a0b1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1899707a0b1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43" name="Google Shape;443;g1899707a0b1_3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08b069b75f_2_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208b069b75f_2_8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22" name="Google Shape;422;g208b069b75f_2_8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899707a0b1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1899707a0b1_3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32" name="Google Shape;432;g1899707a0b1_3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899707a0b1_3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g1899707a0b1_3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54" name="Google Shape;454;g1899707a0b1_3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Quattrocento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0" name="Google Shape;60;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251222" y="222647"/>
            <a:ext cx="8641556" cy="86320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6" name="Google Shape;116;p23"/>
          <p:cNvSpPr txBox="1">
            <a:spLocks noGrp="1"/>
          </p:cNvSpPr>
          <p:nvPr>
            <p:ph type="body" idx="1"/>
          </p:nvPr>
        </p:nvSpPr>
        <p:spPr>
          <a:xfrm rot="5400000">
            <a:off x="2940249" y="-1319808"/>
            <a:ext cx="3263504" cy="8641556"/>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7" name="Google Shape;117;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2" name="Google Shape;122;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251222" y="222647"/>
            <a:ext cx="8641556" cy="86320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835379"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251222" y="222647"/>
            <a:ext cx="8641556" cy="86320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251222" y="1369219"/>
            <a:ext cx="8641556"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Quattrocento Sans"/>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1" name="Google Shape;81;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251222" y="222647"/>
            <a:ext cx="8641556" cy="86320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4" name="Google Shape;94;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6" name="Google Shape;96;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7" name="Google Shape;97;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Quattrocento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2" name="Google Shape;102;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3" name="Google Shape;103;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4" name="Google Shape;104;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Quattrocento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9" name="Google Shape;109;p22"/>
          <p:cNvSpPr>
            <a:spLocks noGrp="1"/>
          </p:cNvSpPr>
          <p:nvPr>
            <p:ph type="pic" idx="2"/>
          </p:nvPr>
        </p:nvSpPr>
        <p:spPr>
          <a:xfrm>
            <a:off x="3887391" y="740569"/>
            <a:ext cx="4629150" cy="3655219"/>
          </a:xfrm>
          <a:prstGeom prst="rect">
            <a:avLst/>
          </a:prstGeom>
          <a:noFill/>
          <a:ln>
            <a:noFill/>
          </a:ln>
        </p:spPr>
      </p:sp>
      <p:sp>
        <p:nvSpPr>
          <p:cNvPr id="110" name="Google Shape;110;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1" name="Google Shape;111;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51222" y="222647"/>
            <a:ext cx="8641556" cy="863203"/>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Quattrocento Sans"/>
              <a:buNone/>
              <a:defRPr sz="33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251222" y="1369219"/>
            <a:ext cx="8641556"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100"/>
              <a:buNone/>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3">
            <a:alphaModFix/>
          </a:blip>
          <a:srcRect/>
          <a:stretch/>
        </p:blipFill>
        <p:spPr>
          <a:xfrm>
            <a:off x="0" y="-732353"/>
            <a:ext cx="2180188" cy="600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58">
          <p15:clr>
            <a:srgbClr val="F26B43"/>
          </p15:clr>
        </p15:guide>
        <p15:guide id="2" pos="5602">
          <p15:clr>
            <a:srgbClr val="F26B43"/>
          </p15:clr>
        </p15:guide>
        <p15:guide id="3" orient="horz" pos="140">
          <p15:clr>
            <a:srgbClr val="F26B43"/>
          </p15:clr>
        </p15:guide>
        <p15:guide id="4" orient="horz" pos="29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hyperlink" Target="https://musically.com/2014/11/25/spotify-2013-revenues-operating-loss/" TargetMode="External"/><Relationship Id="rId3" Type="http://schemas.openxmlformats.org/officeDocument/2006/relationships/hyperlink" Target="https://stockanalysis.com/stocks/spot/financials/" TargetMode="External"/><Relationship Id="rId7" Type="http://schemas.openxmlformats.org/officeDocument/2006/relationships/hyperlink" Target="https://www.businessofapps.com/data/spotify-statistics/" TargetMode="External"/><Relationship Id="rId12" Type="http://schemas.openxmlformats.org/officeDocument/2006/relationships/hyperlink" Target="https://medium.com/analytics-vidhya/spotify-music-data-analysis-part-3-9097829df16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rkabacoff.github.io/datavis/Interactive.html" TargetMode="External"/><Relationship Id="rId5" Type="http://schemas.openxmlformats.org/officeDocument/2006/relationships/image" Target="../media/image6.png"/><Relationship Id="rId10" Type="http://schemas.openxmlformats.org/officeDocument/2006/relationships/hyperlink" Target="https://rpubs.com/PeterDola/SpotifyTracks" TargetMode="External"/><Relationship Id="rId4" Type="http://schemas.openxmlformats.org/officeDocument/2006/relationships/image" Target="../media/image21.png"/><Relationship Id="rId9" Type="http://schemas.openxmlformats.org/officeDocument/2006/relationships/hyperlink" Target="https://invezz.com/news/2022/12/02/40-spotify-statistics-inv-year-spot-stock-revenue-and-performanc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0"/>
        <p:cNvGrpSpPr/>
        <p:nvPr/>
      </p:nvGrpSpPr>
      <p:grpSpPr>
        <a:xfrm>
          <a:off x="0" y="0"/>
          <a:ext cx="0" cy="0"/>
          <a:chOff x="0" y="0"/>
          <a:chExt cx="0" cy="0"/>
        </a:xfrm>
      </p:grpSpPr>
      <p:sp>
        <p:nvSpPr>
          <p:cNvPr id="131" name="Google Shape;131;p25"/>
          <p:cNvSpPr txBox="1"/>
          <p:nvPr/>
        </p:nvSpPr>
        <p:spPr>
          <a:xfrm>
            <a:off x="296047" y="2038629"/>
            <a:ext cx="3889500" cy="184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6600" b="1" i="0" u="none" strike="noStrike" cap="none">
              <a:solidFill>
                <a:schemeClr val="lt1"/>
              </a:solidFill>
              <a:latin typeface="Helvetica Neue"/>
              <a:ea typeface="Helvetica Neue"/>
              <a:cs typeface="Helvetica Neue"/>
              <a:sym typeface="Helvetica Neue"/>
            </a:endParaRPr>
          </a:p>
          <a:p>
            <a:pPr marL="0" marR="0" lvl="0" indent="0" algn="l" rtl="0">
              <a:spcBef>
                <a:spcPts val="2700"/>
              </a:spcBef>
              <a:spcAft>
                <a:spcPts val="0"/>
              </a:spcAft>
              <a:buNone/>
            </a:pPr>
            <a:endParaRPr sz="2700" b="1" i="0" u="none" strike="noStrike" cap="none">
              <a:solidFill>
                <a:schemeClr val="lt1"/>
              </a:solidFill>
              <a:latin typeface="Quattrocento Sans"/>
              <a:ea typeface="Quattrocento Sans"/>
              <a:cs typeface="Quattrocento Sans"/>
              <a:sym typeface="Quattrocento Sans"/>
            </a:endParaRPr>
          </a:p>
        </p:txBody>
      </p:sp>
      <p:pic>
        <p:nvPicPr>
          <p:cNvPr id="132" name="Google Shape;132;p25"/>
          <p:cNvPicPr preferRelativeResize="0"/>
          <p:nvPr/>
        </p:nvPicPr>
        <p:blipFill rotWithShape="1">
          <a:blip r:embed="rId3">
            <a:alphaModFix/>
          </a:blip>
          <a:srcRect l="25560" r="-25559"/>
          <a:stretch/>
        </p:blipFill>
        <p:spPr>
          <a:xfrm>
            <a:off x="3411675" y="2263588"/>
            <a:ext cx="616325" cy="616325"/>
          </a:xfrm>
          <a:prstGeom prst="rect">
            <a:avLst/>
          </a:prstGeom>
          <a:noFill/>
          <a:ln>
            <a:noFill/>
          </a:ln>
        </p:spPr>
      </p:pic>
      <p:pic>
        <p:nvPicPr>
          <p:cNvPr id="133" name="Google Shape;133;p25"/>
          <p:cNvPicPr preferRelativeResize="0"/>
          <p:nvPr/>
        </p:nvPicPr>
        <p:blipFill rotWithShape="1">
          <a:blip r:embed="rId4">
            <a:alphaModFix/>
          </a:blip>
          <a:srcRect t="18735" b="19102"/>
          <a:stretch/>
        </p:blipFill>
        <p:spPr>
          <a:xfrm>
            <a:off x="1444213" y="1032726"/>
            <a:ext cx="6348275" cy="3078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65"/>
        <p:cNvGrpSpPr/>
        <p:nvPr/>
      </p:nvGrpSpPr>
      <p:grpSpPr>
        <a:xfrm>
          <a:off x="0" y="0"/>
          <a:ext cx="0" cy="0"/>
          <a:chOff x="0" y="0"/>
          <a:chExt cx="0" cy="0"/>
        </a:xfrm>
      </p:grpSpPr>
      <p:sp>
        <p:nvSpPr>
          <p:cNvPr id="466" name="Google Shape;466;p34"/>
          <p:cNvSpPr txBox="1"/>
          <p:nvPr/>
        </p:nvSpPr>
        <p:spPr>
          <a:xfrm rot="-5400000">
            <a:off x="-1263850" y="1426950"/>
            <a:ext cx="33042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Feature Analysis</a:t>
            </a:r>
            <a:endParaRPr sz="3300" i="1">
              <a:solidFill>
                <a:schemeClr val="lt1"/>
              </a:solidFill>
              <a:latin typeface="Helvetica Neue"/>
              <a:ea typeface="Helvetica Neue"/>
              <a:cs typeface="Helvetica Neue"/>
              <a:sym typeface="Helvetica Neue"/>
            </a:endParaRPr>
          </a:p>
        </p:txBody>
      </p:sp>
      <p:cxnSp>
        <p:nvCxnSpPr>
          <p:cNvPr id="467" name="Google Shape;467;p34"/>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68" name="Google Shape;468;p34"/>
          <p:cNvSpPr/>
          <p:nvPr/>
        </p:nvSpPr>
        <p:spPr>
          <a:xfrm>
            <a:off x="966125" y="222650"/>
            <a:ext cx="45639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What is the occurrence rate of track names for a leading artist?</a:t>
            </a:r>
            <a:endParaRPr sz="1100">
              <a:latin typeface="Helvetica Neue"/>
              <a:ea typeface="Helvetica Neue"/>
              <a:cs typeface="Helvetica Neue"/>
              <a:sym typeface="Helvetica Neue"/>
            </a:endParaRPr>
          </a:p>
        </p:txBody>
      </p:sp>
      <p:sp>
        <p:nvSpPr>
          <p:cNvPr id="469" name="Google Shape;469;p34"/>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70" name="Google Shape;470;p34"/>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10</a:t>
            </a:r>
          </a:p>
        </p:txBody>
      </p:sp>
      <p:pic>
        <p:nvPicPr>
          <p:cNvPr id="3" name="Picture 2" descr="Text&#10;&#10;Description automatically generated">
            <a:extLst>
              <a:ext uri="{FF2B5EF4-FFF2-40B4-BE49-F238E27FC236}">
                <a16:creationId xmlns:a16="http://schemas.microsoft.com/office/drawing/2014/main" id="{1E4532BD-18F5-EF6E-0C70-DF9BA0EF3E54}"/>
              </a:ext>
            </a:extLst>
          </p:cNvPr>
          <p:cNvPicPr>
            <a:picLocks noChangeAspect="1"/>
          </p:cNvPicPr>
          <p:nvPr/>
        </p:nvPicPr>
        <p:blipFill>
          <a:blip r:embed="rId3"/>
          <a:stretch>
            <a:fillRect/>
          </a:stretch>
        </p:blipFill>
        <p:spPr>
          <a:xfrm>
            <a:off x="1028700" y="700564"/>
            <a:ext cx="4030980" cy="4030980"/>
          </a:xfrm>
          <a:prstGeom prst="rect">
            <a:avLst/>
          </a:prstGeom>
        </p:spPr>
      </p:pic>
      <p:sp>
        <p:nvSpPr>
          <p:cNvPr id="5" name="TextBox 4">
            <a:extLst>
              <a:ext uri="{FF2B5EF4-FFF2-40B4-BE49-F238E27FC236}">
                <a16:creationId xmlns:a16="http://schemas.microsoft.com/office/drawing/2014/main" id="{6F71A399-6B94-BC6B-2C79-FBAC50E97FA7}"/>
              </a:ext>
            </a:extLst>
          </p:cNvPr>
          <p:cNvSpPr txBox="1"/>
          <p:nvPr/>
        </p:nvSpPr>
        <p:spPr>
          <a:xfrm>
            <a:off x="5166360" y="700563"/>
            <a:ext cx="3977640" cy="2677656"/>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latin typeface="Helvetica Neue"/>
              </a:rPr>
              <a:t>The </a:t>
            </a:r>
            <a:r>
              <a:rPr lang="en-US" sz="1400" dirty="0" err="1">
                <a:solidFill>
                  <a:schemeClr val="bg1"/>
                </a:solidFill>
                <a:latin typeface="Helvetica Neue"/>
              </a:rPr>
              <a:t>wordcloud</a:t>
            </a:r>
            <a:r>
              <a:rPr lang="en-US" sz="1400" dirty="0">
                <a:solidFill>
                  <a:schemeClr val="bg1"/>
                </a:solidFill>
                <a:latin typeface="Helvetica Neue"/>
              </a:rPr>
              <a:t> visualization indicates that the track titles "</a:t>
            </a:r>
            <a:r>
              <a:rPr lang="en-US" sz="1400" dirty="0" err="1">
                <a:solidFill>
                  <a:schemeClr val="bg1"/>
                </a:solidFill>
                <a:latin typeface="Helvetica Neue"/>
              </a:rPr>
              <a:t>hold_on</a:t>
            </a:r>
            <a:r>
              <a:rPr lang="en-US" sz="1400" dirty="0">
                <a:solidFill>
                  <a:schemeClr val="bg1"/>
                </a:solidFill>
                <a:latin typeface="Helvetica Neue"/>
              </a:rPr>
              <a:t>“ and "anyone" appear frequently for the artist “Justin - Bieber”. </a:t>
            </a:r>
          </a:p>
          <a:p>
            <a:pPr marL="285750" indent="-285750">
              <a:buFont typeface="Arial" panose="020B0604020202020204" pitchFamily="34" charset="0"/>
              <a:buChar char="•"/>
            </a:pPr>
            <a:endParaRPr lang="en-US" sz="1400" dirty="0">
              <a:solidFill>
                <a:schemeClr val="bg1"/>
              </a:solidFill>
              <a:latin typeface="Helvetica Neue"/>
            </a:endParaRPr>
          </a:p>
          <a:p>
            <a:pPr marL="285750" indent="-285750">
              <a:buFont typeface="Arial" panose="020B0604020202020204" pitchFamily="34" charset="0"/>
              <a:buChar char="•"/>
            </a:pPr>
            <a:r>
              <a:rPr lang="en-US" sz="1400" dirty="0">
                <a:solidFill>
                  <a:schemeClr val="bg1"/>
                </a:solidFill>
                <a:latin typeface="Helvetica Neue"/>
              </a:rPr>
              <a:t>The font size in the </a:t>
            </a:r>
            <a:r>
              <a:rPr lang="en-US" sz="1400" dirty="0" err="1">
                <a:solidFill>
                  <a:schemeClr val="bg1"/>
                </a:solidFill>
                <a:latin typeface="Helvetica Neue"/>
              </a:rPr>
              <a:t>wordcloud</a:t>
            </a:r>
            <a:r>
              <a:rPr lang="en-US" sz="1400" dirty="0">
                <a:solidFill>
                  <a:schemeClr val="bg1"/>
                </a:solidFill>
                <a:latin typeface="Helvetica Neue"/>
              </a:rPr>
              <a:t> allows us to determine which track titles occur most frequently and which do not. </a:t>
            </a:r>
          </a:p>
          <a:p>
            <a:pPr marL="285750" indent="-285750">
              <a:buFont typeface="Arial" panose="020B0604020202020204" pitchFamily="34" charset="0"/>
              <a:buChar char="•"/>
            </a:pPr>
            <a:endParaRPr lang="en-US" sz="1400" dirty="0">
              <a:solidFill>
                <a:schemeClr val="bg1"/>
              </a:solidFill>
              <a:latin typeface="Helvetica Neue"/>
            </a:endParaRPr>
          </a:p>
          <a:p>
            <a:pPr marL="285750" indent="-285750">
              <a:buFont typeface="Arial" panose="020B0604020202020204" pitchFamily="34" charset="0"/>
              <a:buChar char="•"/>
            </a:pPr>
            <a:r>
              <a:rPr lang="en-US" sz="1400" dirty="0">
                <a:solidFill>
                  <a:schemeClr val="bg1"/>
                </a:solidFill>
                <a:latin typeface="Helvetica Neue"/>
              </a:rPr>
              <a:t>Hence, the </a:t>
            </a:r>
            <a:r>
              <a:rPr lang="en-US" sz="1400" dirty="0" err="1">
                <a:solidFill>
                  <a:schemeClr val="bg1"/>
                </a:solidFill>
                <a:latin typeface="Helvetica Neue"/>
              </a:rPr>
              <a:t>wordcloud</a:t>
            </a:r>
            <a:r>
              <a:rPr lang="en-US" sz="1400" dirty="0">
                <a:solidFill>
                  <a:schemeClr val="bg1"/>
                </a:solidFill>
                <a:latin typeface="Helvetica Neue"/>
              </a:rPr>
              <a:t> visual provides information about the occurrence rate of track names for a leading artist.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75"/>
        <p:cNvGrpSpPr/>
        <p:nvPr/>
      </p:nvGrpSpPr>
      <p:grpSpPr>
        <a:xfrm>
          <a:off x="0" y="0"/>
          <a:ext cx="0" cy="0"/>
          <a:chOff x="0" y="0"/>
          <a:chExt cx="0" cy="0"/>
        </a:xfrm>
      </p:grpSpPr>
      <p:sp>
        <p:nvSpPr>
          <p:cNvPr id="476" name="Google Shape;476;p35"/>
          <p:cNvSpPr txBox="1"/>
          <p:nvPr/>
        </p:nvSpPr>
        <p:spPr>
          <a:xfrm rot="-5400000">
            <a:off x="-1263850" y="1426950"/>
            <a:ext cx="33042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Feature Analysis</a:t>
            </a:r>
            <a:endParaRPr sz="3300" i="1">
              <a:solidFill>
                <a:schemeClr val="lt1"/>
              </a:solidFill>
              <a:latin typeface="Helvetica Neue"/>
              <a:ea typeface="Helvetica Neue"/>
              <a:cs typeface="Helvetica Neue"/>
              <a:sym typeface="Helvetica Neue"/>
            </a:endParaRPr>
          </a:p>
        </p:txBody>
      </p:sp>
      <p:cxnSp>
        <p:nvCxnSpPr>
          <p:cNvPr id="477" name="Google Shape;477;p35"/>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78" name="Google Shape;478;p35"/>
          <p:cNvSpPr/>
          <p:nvPr/>
        </p:nvSpPr>
        <p:spPr>
          <a:xfrm>
            <a:off x="966125" y="222650"/>
            <a:ext cx="45639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US" sz="1200" dirty="0">
                <a:solidFill>
                  <a:schemeClr val="lt1"/>
                </a:solidFill>
                <a:latin typeface="Helvetica Neue"/>
                <a:ea typeface="Helvetica Neue"/>
                <a:cs typeface="Helvetica Neue"/>
                <a:sym typeface="Helvetica Neue"/>
              </a:rPr>
              <a:t>What variation in track characteristics can be observed across the top 10 music genres?</a:t>
            </a:r>
            <a:endParaRPr sz="1100" dirty="0">
              <a:latin typeface="Helvetica Neue"/>
              <a:ea typeface="Helvetica Neue"/>
              <a:cs typeface="Helvetica Neue"/>
              <a:sym typeface="Helvetica Neue"/>
            </a:endParaRPr>
          </a:p>
        </p:txBody>
      </p:sp>
      <p:sp>
        <p:nvSpPr>
          <p:cNvPr id="479" name="Google Shape;479;p35"/>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80" name="Google Shape;480;p35"/>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11</a:t>
            </a:r>
          </a:p>
        </p:txBody>
      </p:sp>
      <p:pic>
        <p:nvPicPr>
          <p:cNvPr id="3" name="Picture 2" descr="Chart, bar chart&#10;&#10;Description automatically generated">
            <a:extLst>
              <a:ext uri="{FF2B5EF4-FFF2-40B4-BE49-F238E27FC236}">
                <a16:creationId xmlns:a16="http://schemas.microsoft.com/office/drawing/2014/main" id="{834E84FF-CA71-3847-FDAB-1ED0BAD4543E}"/>
              </a:ext>
            </a:extLst>
          </p:cNvPr>
          <p:cNvPicPr>
            <a:picLocks noChangeAspect="1"/>
          </p:cNvPicPr>
          <p:nvPr/>
        </p:nvPicPr>
        <p:blipFill>
          <a:blip r:embed="rId3"/>
          <a:stretch>
            <a:fillRect/>
          </a:stretch>
        </p:blipFill>
        <p:spPr>
          <a:xfrm>
            <a:off x="966125" y="673950"/>
            <a:ext cx="4177375" cy="4177375"/>
          </a:xfrm>
          <a:prstGeom prst="rect">
            <a:avLst/>
          </a:prstGeom>
        </p:spPr>
      </p:pic>
      <p:sp>
        <p:nvSpPr>
          <p:cNvPr id="5" name="TextBox 4">
            <a:extLst>
              <a:ext uri="{FF2B5EF4-FFF2-40B4-BE49-F238E27FC236}">
                <a16:creationId xmlns:a16="http://schemas.microsoft.com/office/drawing/2014/main" id="{AEF85909-E4AD-F9B8-5F51-843CCF290C38}"/>
              </a:ext>
            </a:extLst>
          </p:cNvPr>
          <p:cNvSpPr txBox="1"/>
          <p:nvPr/>
        </p:nvSpPr>
        <p:spPr>
          <a:xfrm>
            <a:off x="5612012" y="673950"/>
            <a:ext cx="3432338" cy="2677656"/>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rPr>
              <a:t>According to the Stacked bar chart, it can be noted that the "kleine hoerspie" genre possesses the highest values for several track features, including "track_danceability," "track_energy," "track_key,“ track_loudness," "track_mode," "track_speechiness," and "track_acousticness." </a:t>
            </a:r>
          </a:p>
          <a:p>
            <a:pPr marL="285750" indent="-285750">
              <a:buFont typeface="Arial" panose="020B0604020202020204" pitchFamily="34" charset="0"/>
              <a:buChar char="•"/>
            </a:pPr>
            <a:r>
              <a:rPr lang="en-IN" dirty="0">
                <a:solidFill>
                  <a:schemeClr val="bg1"/>
                </a:solidFill>
              </a:rPr>
              <a:t>This allows us to observe the variations in each track characteristic among the top 10 music genres.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85"/>
        <p:cNvGrpSpPr/>
        <p:nvPr/>
      </p:nvGrpSpPr>
      <p:grpSpPr>
        <a:xfrm>
          <a:off x="0" y="0"/>
          <a:ext cx="0" cy="0"/>
          <a:chOff x="0" y="0"/>
          <a:chExt cx="0" cy="0"/>
        </a:xfrm>
      </p:grpSpPr>
      <p:sp>
        <p:nvSpPr>
          <p:cNvPr id="486" name="Google Shape;486;p36"/>
          <p:cNvSpPr txBox="1"/>
          <p:nvPr/>
        </p:nvSpPr>
        <p:spPr>
          <a:xfrm rot="-5400000">
            <a:off x="-1618150" y="1781150"/>
            <a:ext cx="40128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Time Series Analysis</a:t>
            </a:r>
            <a:endParaRPr sz="3300" i="1">
              <a:solidFill>
                <a:schemeClr val="lt1"/>
              </a:solidFill>
              <a:latin typeface="Helvetica Neue"/>
              <a:ea typeface="Helvetica Neue"/>
              <a:cs typeface="Helvetica Neue"/>
              <a:sym typeface="Helvetica Neue"/>
            </a:endParaRPr>
          </a:p>
        </p:txBody>
      </p:sp>
      <p:cxnSp>
        <p:nvCxnSpPr>
          <p:cNvPr id="487" name="Google Shape;487;p36"/>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88" name="Google Shape;488;p36"/>
          <p:cNvSpPr/>
          <p:nvPr/>
        </p:nvSpPr>
        <p:spPr>
          <a:xfrm>
            <a:off x="782100" y="222650"/>
            <a:ext cx="81105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What is the inclination of Spotify users towards particular artists, and does the year of release play a role in shaping these preferences?</a:t>
            </a:r>
            <a:endParaRPr sz="1100">
              <a:latin typeface="Helvetica Neue"/>
              <a:ea typeface="Helvetica Neue"/>
              <a:cs typeface="Helvetica Neue"/>
              <a:sym typeface="Helvetica Neue"/>
            </a:endParaRPr>
          </a:p>
        </p:txBody>
      </p:sp>
      <p:sp>
        <p:nvSpPr>
          <p:cNvPr id="489" name="Google Shape;489;p36"/>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90" name="Google Shape;490;p36"/>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12</a:t>
            </a:r>
          </a:p>
        </p:txBody>
      </p:sp>
      <p:pic>
        <p:nvPicPr>
          <p:cNvPr id="491" name="Google Shape;491;p36"/>
          <p:cNvPicPr preferRelativeResize="0"/>
          <p:nvPr/>
        </p:nvPicPr>
        <p:blipFill>
          <a:blip r:embed="rId3">
            <a:alphaModFix/>
          </a:blip>
          <a:stretch>
            <a:fillRect/>
          </a:stretch>
        </p:blipFill>
        <p:spPr>
          <a:xfrm>
            <a:off x="782491" y="916318"/>
            <a:ext cx="4634697" cy="3310500"/>
          </a:xfrm>
          <a:prstGeom prst="rect">
            <a:avLst/>
          </a:prstGeom>
          <a:noFill/>
          <a:ln>
            <a:noFill/>
          </a:ln>
        </p:spPr>
      </p:pic>
      <p:sp>
        <p:nvSpPr>
          <p:cNvPr id="3" name="Google Shape;148;p26">
            <a:extLst>
              <a:ext uri="{FF2B5EF4-FFF2-40B4-BE49-F238E27FC236}">
                <a16:creationId xmlns:a16="http://schemas.microsoft.com/office/drawing/2014/main" id="{8C3D958D-B82C-0935-05FC-3688CDDC0555}"/>
              </a:ext>
            </a:extLst>
          </p:cNvPr>
          <p:cNvSpPr/>
          <p:nvPr/>
        </p:nvSpPr>
        <p:spPr>
          <a:xfrm>
            <a:off x="5539744" y="694757"/>
            <a:ext cx="3294518" cy="3943145"/>
          </a:xfrm>
          <a:prstGeom prst="roundRect">
            <a:avLst>
              <a:gd name="adj" fmla="val 7408"/>
            </a:avLst>
          </a:prstGeom>
          <a:gradFill>
            <a:gsLst>
              <a:gs pos="0">
                <a:srgbClr val="0A0A0B"/>
              </a:gs>
              <a:gs pos="100000">
                <a:srgbClr val="0C0D0E">
                  <a:alpha val="12941"/>
                </a:srgbClr>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 name="TextBox 3">
            <a:extLst>
              <a:ext uri="{FF2B5EF4-FFF2-40B4-BE49-F238E27FC236}">
                <a16:creationId xmlns:a16="http://schemas.microsoft.com/office/drawing/2014/main" id="{01194A77-78BD-23E0-88C6-BBEA4DD30588}"/>
              </a:ext>
            </a:extLst>
          </p:cNvPr>
          <p:cNvSpPr txBox="1"/>
          <p:nvPr/>
        </p:nvSpPr>
        <p:spPr>
          <a:xfrm>
            <a:off x="5714999" y="862445"/>
            <a:ext cx="301336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latin typeface="Helvetica Neue"/>
              </a:rPr>
              <a:t>We plot the top 5 artists in each decade between 1920-2020. This plot also shows an increase in popularity for artists in more recent years compared to those in the early ones. This could be due to a few different factors such as the evolution of the music industry in terms of genre preferences, better technology used to create music, globalization of popular genres, etc.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96"/>
        <p:cNvGrpSpPr/>
        <p:nvPr/>
      </p:nvGrpSpPr>
      <p:grpSpPr>
        <a:xfrm>
          <a:off x="0" y="0"/>
          <a:ext cx="0" cy="0"/>
          <a:chOff x="0" y="0"/>
          <a:chExt cx="0" cy="0"/>
        </a:xfrm>
      </p:grpSpPr>
      <p:sp>
        <p:nvSpPr>
          <p:cNvPr id="497" name="Google Shape;497;p37"/>
          <p:cNvSpPr txBox="1"/>
          <p:nvPr/>
        </p:nvSpPr>
        <p:spPr>
          <a:xfrm rot="-5400000">
            <a:off x="-1618150" y="1781150"/>
            <a:ext cx="40128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Time Series Analysis</a:t>
            </a:r>
            <a:endParaRPr sz="3300" i="1">
              <a:solidFill>
                <a:schemeClr val="lt1"/>
              </a:solidFill>
              <a:latin typeface="Helvetica Neue"/>
              <a:ea typeface="Helvetica Neue"/>
              <a:cs typeface="Helvetica Neue"/>
              <a:sym typeface="Helvetica Neue"/>
            </a:endParaRPr>
          </a:p>
        </p:txBody>
      </p:sp>
      <p:cxnSp>
        <p:nvCxnSpPr>
          <p:cNvPr id="498" name="Google Shape;498;p37"/>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99" name="Google Shape;499;p37"/>
          <p:cNvSpPr/>
          <p:nvPr/>
        </p:nvSpPr>
        <p:spPr>
          <a:xfrm>
            <a:off x="782100" y="222650"/>
            <a:ext cx="81105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 What is the inclination of Spotify users towards different genres of music? Does the decade that this genre originated have an impact on whether people still listen to it?</a:t>
            </a:r>
            <a:endParaRPr sz="1100">
              <a:latin typeface="Helvetica Neue"/>
              <a:ea typeface="Helvetica Neue"/>
              <a:cs typeface="Helvetica Neue"/>
              <a:sym typeface="Helvetica Neue"/>
            </a:endParaRPr>
          </a:p>
        </p:txBody>
      </p:sp>
      <p:sp>
        <p:nvSpPr>
          <p:cNvPr id="500" name="Google Shape;500;p37"/>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01" name="Google Shape;501;p37"/>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13</a:t>
            </a:r>
            <a:endParaRPr lang="en-US">
              <a:solidFill>
                <a:schemeClr val="lt1"/>
              </a:solidFill>
            </a:endParaRPr>
          </a:p>
        </p:txBody>
      </p:sp>
      <p:pic>
        <p:nvPicPr>
          <p:cNvPr id="2" name="Picture 2" descr="Chart, waterfall chart&#10;&#10;Description automatically generated">
            <a:extLst>
              <a:ext uri="{FF2B5EF4-FFF2-40B4-BE49-F238E27FC236}">
                <a16:creationId xmlns:a16="http://schemas.microsoft.com/office/drawing/2014/main" id="{59278F80-F45F-7ACB-AB9C-0F4E42E9CCEF}"/>
              </a:ext>
            </a:extLst>
          </p:cNvPr>
          <p:cNvPicPr>
            <a:picLocks noChangeAspect="1"/>
          </p:cNvPicPr>
          <p:nvPr/>
        </p:nvPicPr>
        <p:blipFill>
          <a:blip r:embed="rId3"/>
          <a:stretch>
            <a:fillRect/>
          </a:stretch>
        </p:blipFill>
        <p:spPr>
          <a:xfrm>
            <a:off x="955964" y="833500"/>
            <a:ext cx="5288972" cy="3783033"/>
          </a:xfrm>
          <a:prstGeom prst="rect">
            <a:avLst/>
          </a:prstGeom>
        </p:spPr>
      </p:pic>
      <p:sp>
        <p:nvSpPr>
          <p:cNvPr id="3" name="TextBox 2">
            <a:extLst>
              <a:ext uri="{FF2B5EF4-FFF2-40B4-BE49-F238E27FC236}">
                <a16:creationId xmlns:a16="http://schemas.microsoft.com/office/drawing/2014/main" id="{835AC0C8-1227-BC29-A67C-0AFCAB2158AA}"/>
              </a:ext>
            </a:extLst>
          </p:cNvPr>
          <p:cNvSpPr txBox="1"/>
          <p:nvPr/>
        </p:nvSpPr>
        <p:spPr>
          <a:xfrm>
            <a:off x="6359236" y="680604"/>
            <a:ext cx="249381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Helvetica Neue"/>
                <a:ea typeface="Helvetica Neue"/>
                <a:cs typeface="Helvetica Neue"/>
              </a:rPr>
              <a:t>We plot the top 5 genres by popularity that originated in each decade between 1920-2020. What is interesting to note, is that the most popular genres of all time on Spotify are those that originated in the 2000s. From the previous plot, we saw that artists of older decades did not fare well in terms of popularity, but the same trend does not apply to genres. This shows that artists of recent years have adapted older genres into their style of music to make it more appealing to the audience.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96"/>
        <p:cNvGrpSpPr/>
        <p:nvPr/>
      </p:nvGrpSpPr>
      <p:grpSpPr>
        <a:xfrm>
          <a:off x="0" y="0"/>
          <a:ext cx="0" cy="0"/>
          <a:chOff x="0" y="0"/>
          <a:chExt cx="0" cy="0"/>
        </a:xfrm>
      </p:grpSpPr>
      <p:sp>
        <p:nvSpPr>
          <p:cNvPr id="497" name="Google Shape;497;p37"/>
          <p:cNvSpPr txBox="1"/>
          <p:nvPr/>
        </p:nvSpPr>
        <p:spPr>
          <a:xfrm rot="-5400000">
            <a:off x="-1618150" y="1781150"/>
            <a:ext cx="40128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Time Series Analysis</a:t>
            </a:r>
            <a:endParaRPr sz="3300" i="1">
              <a:solidFill>
                <a:schemeClr val="lt1"/>
              </a:solidFill>
              <a:latin typeface="Helvetica Neue"/>
              <a:ea typeface="Helvetica Neue"/>
              <a:cs typeface="Helvetica Neue"/>
              <a:sym typeface="Helvetica Neue"/>
            </a:endParaRPr>
          </a:p>
        </p:txBody>
      </p:sp>
      <p:cxnSp>
        <p:nvCxnSpPr>
          <p:cNvPr id="498" name="Google Shape;498;p37"/>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99" name="Google Shape;499;p37"/>
          <p:cNvSpPr/>
          <p:nvPr/>
        </p:nvSpPr>
        <p:spPr>
          <a:xfrm>
            <a:off x="782100" y="222650"/>
            <a:ext cx="4411337"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r>
              <a:rPr lang="en" sz="1200">
                <a:solidFill>
                  <a:schemeClr val="bg1"/>
                </a:solidFill>
                <a:ea typeface="Helvetica Neue"/>
                <a:sym typeface="Helvetica Neue"/>
              </a:rPr>
              <a:t>What is the popular attitude towards explicit content in music?</a:t>
            </a:r>
            <a:endParaRPr lang="en-US">
              <a:solidFill>
                <a:schemeClr val="bg1"/>
              </a:solidFill>
            </a:endParaRPr>
          </a:p>
        </p:txBody>
      </p:sp>
      <p:sp>
        <p:nvSpPr>
          <p:cNvPr id="500" name="Google Shape;500;p37"/>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01" name="Google Shape;501;p37"/>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14</a:t>
            </a:r>
            <a:endParaRPr lang="en-IN">
              <a:solidFill>
                <a:schemeClr val="lt1"/>
              </a:solidFill>
            </a:endParaRPr>
          </a:p>
        </p:txBody>
      </p:sp>
      <p:pic>
        <p:nvPicPr>
          <p:cNvPr id="3" name="Picture 3" descr="Chart, histogram&#10;&#10;Description automatically generated">
            <a:extLst>
              <a:ext uri="{FF2B5EF4-FFF2-40B4-BE49-F238E27FC236}">
                <a16:creationId xmlns:a16="http://schemas.microsoft.com/office/drawing/2014/main" id="{B79F5A0D-E91C-DF51-E782-19626A9AABB1}"/>
              </a:ext>
            </a:extLst>
          </p:cNvPr>
          <p:cNvPicPr>
            <a:picLocks noChangeAspect="1"/>
          </p:cNvPicPr>
          <p:nvPr/>
        </p:nvPicPr>
        <p:blipFill>
          <a:blip r:embed="rId3"/>
          <a:stretch>
            <a:fillRect/>
          </a:stretch>
        </p:blipFill>
        <p:spPr>
          <a:xfrm>
            <a:off x="852055" y="760763"/>
            <a:ext cx="5237018" cy="3746665"/>
          </a:xfrm>
          <a:prstGeom prst="rect">
            <a:avLst/>
          </a:prstGeom>
        </p:spPr>
      </p:pic>
      <p:sp>
        <p:nvSpPr>
          <p:cNvPr id="2" name="TextBox 1">
            <a:extLst>
              <a:ext uri="{FF2B5EF4-FFF2-40B4-BE49-F238E27FC236}">
                <a16:creationId xmlns:a16="http://schemas.microsoft.com/office/drawing/2014/main" id="{8B3DCF5E-D976-30BE-4259-446F6A139D91}"/>
              </a:ext>
            </a:extLst>
          </p:cNvPr>
          <p:cNvSpPr txBox="1"/>
          <p:nvPr/>
        </p:nvSpPr>
        <p:spPr>
          <a:xfrm>
            <a:off x="6224154" y="633845"/>
            <a:ext cx="279515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Helvetica Neue"/>
                <a:ea typeface="Helvetica Neue"/>
                <a:cs typeface="Helvetica Neue"/>
              </a:rPr>
              <a:t>To understand this better, we plot the mean for explicitness over the decades from 1920-2020. The mean in this case would represent the proportion of 1s (explicit) in the data set. So, for a given decade, if the mean of the explicitness variable is 0.6, this would mean that 60% of the tracks in the data set for that decade are explicit. By aggregating the mean explicitness per decade, we can see how the proportion of explicit tracks has changed over time and whether there are any trends or shifts in attitudes towards explicit content. This shows us that the cultural attitude towards explicit music and an artist’s freedom of expression has increased largely, with most popular songs in the recent decades of the 2000s having popular tracks with explicit lyrics.</a:t>
            </a:r>
            <a:endParaRPr lang="en-US" sz="1200">
              <a:solidFill>
                <a:schemeClr val="bg1"/>
              </a:solidFill>
            </a:endParaRPr>
          </a:p>
        </p:txBody>
      </p:sp>
    </p:spTree>
    <p:extLst>
      <p:ext uri="{BB962C8B-B14F-4D97-AF65-F5344CB8AC3E}">
        <p14:creationId xmlns:p14="http://schemas.microsoft.com/office/powerpoint/2010/main" val="371050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96"/>
        <p:cNvGrpSpPr/>
        <p:nvPr/>
      </p:nvGrpSpPr>
      <p:grpSpPr>
        <a:xfrm>
          <a:off x="0" y="0"/>
          <a:ext cx="0" cy="0"/>
          <a:chOff x="0" y="0"/>
          <a:chExt cx="0" cy="0"/>
        </a:xfrm>
      </p:grpSpPr>
      <p:sp>
        <p:nvSpPr>
          <p:cNvPr id="497" name="Google Shape;497;p37"/>
          <p:cNvSpPr txBox="1"/>
          <p:nvPr/>
        </p:nvSpPr>
        <p:spPr>
          <a:xfrm rot="-5400000">
            <a:off x="-1618150" y="1781150"/>
            <a:ext cx="40128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Time Series Analysis</a:t>
            </a:r>
            <a:endParaRPr sz="3300" i="1">
              <a:solidFill>
                <a:schemeClr val="lt1"/>
              </a:solidFill>
              <a:latin typeface="Helvetica Neue"/>
              <a:ea typeface="Helvetica Neue"/>
              <a:cs typeface="Helvetica Neue"/>
              <a:sym typeface="Helvetica Neue"/>
            </a:endParaRPr>
          </a:p>
        </p:txBody>
      </p:sp>
      <p:cxnSp>
        <p:nvCxnSpPr>
          <p:cNvPr id="498" name="Google Shape;498;p37"/>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99" name="Google Shape;499;p37"/>
          <p:cNvSpPr/>
          <p:nvPr/>
        </p:nvSpPr>
        <p:spPr>
          <a:xfrm>
            <a:off x="782100" y="222650"/>
            <a:ext cx="4411337"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r>
              <a:rPr lang="en" sz="1200">
                <a:solidFill>
                  <a:schemeClr val="bg1"/>
                </a:solidFill>
                <a:ea typeface="Helvetica Neue"/>
                <a:sym typeface="Helvetica Neue"/>
              </a:rPr>
              <a:t>What is the popular attitude towards explicit content in music?</a:t>
            </a:r>
            <a:endParaRPr lang="en-US">
              <a:solidFill>
                <a:schemeClr val="bg1"/>
              </a:solidFill>
            </a:endParaRPr>
          </a:p>
        </p:txBody>
      </p:sp>
      <p:sp>
        <p:nvSpPr>
          <p:cNvPr id="500" name="Google Shape;500;p37"/>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01" name="Google Shape;501;p37"/>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15</a:t>
            </a:r>
          </a:p>
        </p:txBody>
      </p:sp>
      <p:pic>
        <p:nvPicPr>
          <p:cNvPr id="2" name="Picture 3" descr="Chart, scatter chart&#10;&#10;Description automatically generated">
            <a:extLst>
              <a:ext uri="{FF2B5EF4-FFF2-40B4-BE49-F238E27FC236}">
                <a16:creationId xmlns:a16="http://schemas.microsoft.com/office/drawing/2014/main" id="{4539EBE3-D61F-6566-A79E-48BD89CFEF90}"/>
              </a:ext>
            </a:extLst>
          </p:cNvPr>
          <p:cNvPicPr>
            <a:picLocks noChangeAspect="1"/>
          </p:cNvPicPr>
          <p:nvPr/>
        </p:nvPicPr>
        <p:blipFill>
          <a:blip r:embed="rId3"/>
          <a:stretch>
            <a:fillRect/>
          </a:stretch>
        </p:blipFill>
        <p:spPr>
          <a:xfrm>
            <a:off x="1049482" y="875063"/>
            <a:ext cx="4883727" cy="3492088"/>
          </a:xfrm>
          <a:prstGeom prst="rect">
            <a:avLst/>
          </a:prstGeom>
        </p:spPr>
      </p:pic>
      <p:sp>
        <p:nvSpPr>
          <p:cNvPr id="4" name="TextBox 3">
            <a:extLst>
              <a:ext uri="{FF2B5EF4-FFF2-40B4-BE49-F238E27FC236}">
                <a16:creationId xmlns:a16="http://schemas.microsoft.com/office/drawing/2014/main" id="{DB52534D-4BF8-791B-7538-E66A98990BBF}"/>
              </a:ext>
            </a:extLst>
          </p:cNvPr>
          <p:cNvSpPr txBox="1"/>
          <p:nvPr/>
        </p:nvSpPr>
        <p:spPr>
          <a:xfrm>
            <a:off x="6130635" y="722168"/>
            <a:ext cx="2826327"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To further understand the portion of explicit lyrics in top songs of the artists that have dominated each decade of release, we plot the explicitness for the top song of each artist by decade.</a:t>
            </a:r>
          </a:p>
          <a:p>
            <a:r>
              <a:rPr lang="en-US" dirty="0">
                <a:solidFill>
                  <a:schemeClr val="bg1"/>
                </a:solidFill>
              </a:rPr>
              <a:t>We notice that most popular artists of recent decades do not in fact have explicit lyrics in their top tracks. This shows us that though explicit music is popular, it is not a necessity for the success of the song. This could be due to various factors such as the demographic of the audience, Spotify’s recommendation algorithms, etc.</a:t>
            </a:r>
          </a:p>
          <a:p>
            <a:br>
              <a:rPr lang="en-US" dirty="0"/>
            </a:br>
            <a:endParaRPr lang="en-US" dirty="0">
              <a:solidFill>
                <a:schemeClr val="bg1"/>
              </a:solidFill>
            </a:endParaRPr>
          </a:p>
        </p:txBody>
      </p:sp>
    </p:spTree>
    <p:extLst>
      <p:ext uri="{BB962C8B-B14F-4D97-AF65-F5344CB8AC3E}">
        <p14:creationId xmlns:p14="http://schemas.microsoft.com/office/powerpoint/2010/main" val="1838827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07"/>
        <p:cNvGrpSpPr/>
        <p:nvPr/>
      </p:nvGrpSpPr>
      <p:grpSpPr>
        <a:xfrm>
          <a:off x="0" y="0"/>
          <a:ext cx="0" cy="0"/>
          <a:chOff x="0" y="0"/>
          <a:chExt cx="0" cy="0"/>
        </a:xfrm>
      </p:grpSpPr>
      <p:sp>
        <p:nvSpPr>
          <p:cNvPr id="508" name="Google Shape;508;p38"/>
          <p:cNvSpPr/>
          <p:nvPr/>
        </p:nvSpPr>
        <p:spPr>
          <a:xfrm>
            <a:off x="2560319" y="1542631"/>
            <a:ext cx="6260888" cy="918634"/>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09" name="Google Shape;509;p38"/>
          <p:cNvSpPr/>
          <p:nvPr/>
        </p:nvSpPr>
        <p:spPr>
          <a:xfrm>
            <a:off x="2560319" y="2604933"/>
            <a:ext cx="6260888" cy="918634"/>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10" name="Google Shape;510;p38"/>
          <p:cNvSpPr/>
          <p:nvPr/>
        </p:nvSpPr>
        <p:spPr>
          <a:xfrm>
            <a:off x="2595697" y="3674780"/>
            <a:ext cx="6260888" cy="918634"/>
          </a:xfrm>
          <a:prstGeom prst="roundRect">
            <a:avLst>
              <a:gd name="adj" fmla="val 14340"/>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11" name="Google Shape;511;p38"/>
          <p:cNvSpPr/>
          <p:nvPr/>
        </p:nvSpPr>
        <p:spPr>
          <a:xfrm>
            <a:off x="0" y="0"/>
            <a:ext cx="2297430" cy="51435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12" name="Google Shape;512;p38"/>
          <p:cNvSpPr/>
          <p:nvPr/>
        </p:nvSpPr>
        <p:spPr>
          <a:xfrm rot="5400000">
            <a:off x="724865" y="-724866"/>
            <a:ext cx="859421" cy="2309152"/>
          </a:xfrm>
          <a:prstGeom prst="round1Rect">
            <a:avLst>
              <a:gd name="adj" fmla="val 16667"/>
            </a:avLst>
          </a:prstGeom>
          <a:solidFill>
            <a:srgbClr val="0C0D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13" name="Google Shape;513;p38"/>
          <p:cNvSpPr txBox="1"/>
          <p:nvPr/>
        </p:nvSpPr>
        <p:spPr>
          <a:xfrm>
            <a:off x="375203" y="291210"/>
            <a:ext cx="15588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1100"/>
          </a:p>
        </p:txBody>
      </p:sp>
      <p:sp>
        <p:nvSpPr>
          <p:cNvPr id="514" name="Google Shape;514;p38"/>
          <p:cNvSpPr/>
          <p:nvPr/>
        </p:nvSpPr>
        <p:spPr>
          <a:xfrm>
            <a:off x="287415" y="1773706"/>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Playlist</a:t>
            </a:r>
            <a:endParaRPr sz="1100"/>
          </a:p>
        </p:txBody>
      </p:sp>
      <p:sp>
        <p:nvSpPr>
          <p:cNvPr id="515" name="Google Shape;515;p38"/>
          <p:cNvSpPr/>
          <p:nvPr/>
        </p:nvSpPr>
        <p:spPr>
          <a:xfrm>
            <a:off x="287415" y="3061452"/>
            <a:ext cx="1722600" cy="275188"/>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b="1">
                <a:solidFill>
                  <a:schemeClr val="lt1"/>
                </a:solidFill>
                <a:latin typeface="Quattrocento Sans"/>
                <a:ea typeface="Quattrocento Sans"/>
                <a:cs typeface="Quattrocento Sans"/>
                <a:sym typeface="Quattrocento Sans"/>
              </a:rPr>
              <a:t>Your Library</a:t>
            </a:r>
            <a:endParaRPr sz="1100"/>
          </a:p>
        </p:txBody>
      </p:sp>
      <p:sp>
        <p:nvSpPr>
          <p:cNvPr id="516" name="Google Shape;516;p38"/>
          <p:cNvSpPr/>
          <p:nvPr/>
        </p:nvSpPr>
        <p:spPr>
          <a:xfrm>
            <a:off x="287415" y="3567731"/>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Trending</a:t>
            </a:r>
            <a:endParaRPr sz="1100"/>
          </a:p>
        </p:txBody>
      </p:sp>
      <p:cxnSp>
        <p:nvCxnSpPr>
          <p:cNvPr id="517" name="Google Shape;517;p38"/>
          <p:cNvCxnSpPr/>
          <p:nvPr/>
        </p:nvCxnSpPr>
        <p:spPr>
          <a:xfrm>
            <a:off x="293751" y="2164439"/>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518" name="Google Shape;518;p38"/>
          <p:cNvCxnSpPr/>
          <p:nvPr/>
        </p:nvCxnSpPr>
        <p:spPr>
          <a:xfrm>
            <a:off x="293751" y="3452185"/>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519" name="Google Shape;519;p38"/>
          <p:cNvSpPr/>
          <p:nvPr/>
        </p:nvSpPr>
        <p:spPr>
          <a:xfrm>
            <a:off x="8309345" y="4731544"/>
            <a:ext cx="583434" cy="411956"/>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520" name="Google Shape;520;p38"/>
          <p:cNvCxnSpPr/>
          <p:nvPr/>
        </p:nvCxnSpPr>
        <p:spPr>
          <a:xfrm>
            <a:off x="2571512" y="4937522"/>
            <a:ext cx="5326380" cy="0"/>
          </a:xfrm>
          <a:prstGeom prst="straightConnector1">
            <a:avLst/>
          </a:prstGeom>
          <a:noFill/>
          <a:ln w="9525" cap="flat" cmpd="sng">
            <a:solidFill>
              <a:schemeClr val="lt1"/>
            </a:solidFill>
            <a:prstDash val="solid"/>
            <a:miter lim="800000"/>
            <a:headEnd type="none" w="sm" len="sm"/>
            <a:tailEnd type="none" w="sm" len="sm"/>
          </a:ln>
        </p:spPr>
      </p:cxnSp>
      <p:sp>
        <p:nvSpPr>
          <p:cNvPr id="521" name="Google Shape;521;p38"/>
          <p:cNvSpPr txBox="1">
            <a:spLocks noGrp="1"/>
          </p:cNvSpPr>
          <p:nvPr>
            <p:ph type="sldNum" idx="12"/>
          </p:nvPr>
        </p:nvSpPr>
        <p:spPr>
          <a:xfrm>
            <a:off x="8380915" y="4800600"/>
            <a:ext cx="44029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16</a:t>
            </a:r>
          </a:p>
        </p:txBody>
      </p:sp>
      <p:sp>
        <p:nvSpPr>
          <p:cNvPr id="522" name="Google Shape;522;p38"/>
          <p:cNvSpPr/>
          <p:nvPr/>
        </p:nvSpPr>
        <p:spPr>
          <a:xfrm>
            <a:off x="287415" y="99223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About Us</a:t>
            </a:r>
            <a:endParaRPr sz="1100"/>
          </a:p>
        </p:txBody>
      </p:sp>
      <p:grpSp>
        <p:nvGrpSpPr>
          <p:cNvPr id="523" name="Google Shape;523;p38"/>
          <p:cNvGrpSpPr/>
          <p:nvPr/>
        </p:nvGrpSpPr>
        <p:grpSpPr>
          <a:xfrm>
            <a:off x="452106" y="1439566"/>
            <a:ext cx="177467" cy="162000"/>
            <a:chOff x="3398838" y="5076826"/>
            <a:chExt cx="346075" cy="315913"/>
          </a:xfrm>
        </p:grpSpPr>
        <p:sp>
          <p:nvSpPr>
            <p:cNvPr id="524" name="Google Shape;524;p38"/>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5" name="Google Shape;525;p38"/>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6" name="Google Shape;526;p38"/>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7" name="Google Shape;527;p38"/>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8" name="Google Shape;528;p38"/>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29" name="Google Shape;529;p38"/>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530" name="Google Shape;530;p38"/>
          <p:cNvGrpSpPr/>
          <p:nvPr/>
        </p:nvGrpSpPr>
        <p:grpSpPr>
          <a:xfrm>
            <a:off x="443782" y="1045299"/>
            <a:ext cx="194114" cy="169067"/>
            <a:chOff x="7005638" y="3648076"/>
            <a:chExt cx="344488" cy="300038"/>
          </a:xfrm>
        </p:grpSpPr>
        <p:sp>
          <p:nvSpPr>
            <p:cNvPr id="531" name="Google Shape;531;p38"/>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532" name="Google Shape;532;p38"/>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533" name="Google Shape;533;p38"/>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534" name="Google Shape;534;p38"/>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535" name="Google Shape;535;p38"/>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536" name="Google Shape;536;p38"/>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537" name="Google Shape;537;p38"/>
          <p:cNvSpPr/>
          <p:nvPr/>
        </p:nvSpPr>
        <p:spPr>
          <a:xfrm>
            <a:off x="287415" y="1382972"/>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Our Album</a:t>
            </a:r>
            <a:endParaRPr sz="1100"/>
          </a:p>
        </p:txBody>
      </p:sp>
      <p:grpSp>
        <p:nvGrpSpPr>
          <p:cNvPr id="538" name="Google Shape;538;p38"/>
          <p:cNvGrpSpPr/>
          <p:nvPr/>
        </p:nvGrpSpPr>
        <p:grpSpPr>
          <a:xfrm>
            <a:off x="455752" y="1830299"/>
            <a:ext cx="170174" cy="162000"/>
            <a:chOff x="5483226" y="731838"/>
            <a:chExt cx="363538" cy="346076"/>
          </a:xfrm>
        </p:grpSpPr>
        <p:sp>
          <p:nvSpPr>
            <p:cNvPr id="539" name="Google Shape;539;p38"/>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40" name="Google Shape;540;p38"/>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541" name="Google Shape;541;p38"/>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542" name="Google Shape;542;p38"/>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543" name="Google Shape;543;p38"/>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544" name="Google Shape;544;p38"/>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545" name="Google Shape;545;p38"/>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546" name="Google Shape;546;p38"/>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547" name="Google Shape;547;p38"/>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548" name="Google Shape;548;p38"/>
          <p:cNvSpPr txBox="1"/>
          <p:nvPr/>
        </p:nvSpPr>
        <p:spPr>
          <a:xfrm>
            <a:off x="2605801" y="291210"/>
            <a:ext cx="2563971" cy="5770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Your</a:t>
            </a:r>
            <a:r>
              <a:rPr lang="en" sz="3300" b="1">
                <a:solidFill>
                  <a:schemeClr val="lt1"/>
                </a:solidFill>
                <a:latin typeface="Quattrocento Sans"/>
                <a:ea typeface="Quattrocento Sans"/>
                <a:cs typeface="Quattrocento Sans"/>
                <a:sym typeface="Quattrocento Sans"/>
              </a:rPr>
              <a:t> Library</a:t>
            </a:r>
            <a:endParaRPr sz="1100"/>
          </a:p>
        </p:txBody>
      </p:sp>
      <p:sp>
        <p:nvSpPr>
          <p:cNvPr id="549" name="Google Shape;549;p38"/>
          <p:cNvSpPr/>
          <p:nvPr/>
        </p:nvSpPr>
        <p:spPr>
          <a:xfrm>
            <a:off x="287415" y="227998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Artists</a:t>
            </a:r>
            <a:endParaRPr sz="1100"/>
          </a:p>
        </p:txBody>
      </p:sp>
      <p:pic>
        <p:nvPicPr>
          <p:cNvPr id="550" name="Google Shape;550;p38" descr="Shape&#10;&#10;Description automatically generated with low confidence"/>
          <p:cNvPicPr preferRelativeResize="0"/>
          <p:nvPr/>
        </p:nvPicPr>
        <p:blipFill rotWithShape="1">
          <a:blip r:embed="rId3">
            <a:alphaModFix/>
          </a:blip>
          <a:srcRect/>
          <a:stretch/>
        </p:blipFill>
        <p:spPr>
          <a:xfrm>
            <a:off x="443782" y="2320522"/>
            <a:ext cx="194114" cy="194114"/>
          </a:xfrm>
          <a:prstGeom prst="rect">
            <a:avLst/>
          </a:prstGeom>
          <a:noFill/>
          <a:ln>
            <a:noFill/>
          </a:ln>
        </p:spPr>
      </p:pic>
      <p:sp>
        <p:nvSpPr>
          <p:cNvPr id="551" name="Google Shape;551;p38"/>
          <p:cNvSpPr/>
          <p:nvPr/>
        </p:nvSpPr>
        <p:spPr>
          <a:xfrm>
            <a:off x="287415" y="267071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Podcast &amp; Shows</a:t>
            </a:r>
            <a:endParaRPr sz="1100"/>
          </a:p>
        </p:txBody>
      </p:sp>
      <p:grpSp>
        <p:nvGrpSpPr>
          <p:cNvPr id="552" name="Google Shape;552;p38"/>
          <p:cNvGrpSpPr/>
          <p:nvPr/>
        </p:nvGrpSpPr>
        <p:grpSpPr>
          <a:xfrm>
            <a:off x="467191" y="2704616"/>
            <a:ext cx="143653" cy="207392"/>
            <a:chOff x="3379789" y="1452563"/>
            <a:chExt cx="239713" cy="346075"/>
          </a:xfrm>
        </p:grpSpPr>
        <p:sp>
          <p:nvSpPr>
            <p:cNvPr id="553" name="Google Shape;553;p38"/>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54" name="Google Shape;554;p38"/>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555" name="Google Shape;555;p38"/>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556" name="Google Shape;556;p38"/>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557" name="Google Shape;557;p38"/>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558" name="Google Shape;558;p38"/>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559" name="Google Shape;559;p38"/>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560" name="Google Shape;560;p38"/>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561" name="Google Shape;561;p38"/>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562" name="Google Shape;562;p38"/>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563" name="Google Shape;563;p38"/>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564" name="Google Shape;564;p38"/>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565" name="Google Shape;565;p38"/>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566" name="Google Shape;566;p38"/>
          <p:cNvGrpSpPr/>
          <p:nvPr/>
        </p:nvGrpSpPr>
        <p:grpSpPr>
          <a:xfrm>
            <a:off x="453594" y="3111800"/>
            <a:ext cx="174491" cy="174491"/>
            <a:chOff x="6203951" y="2895601"/>
            <a:chExt cx="346075" cy="346075"/>
          </a:xfrm>
        </p:grpSpPr>
        <p:sp>
          <p:nvSpPr>
            <p:cNvPr id="567" name="Google Shape;567;p38"/>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68" name="Google Shape;568;p38"/>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69" name="Google Shape;569;p38"/>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0" name="Google Shape;570;p38"/>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1" name="Google Shape;571;p38"/>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572" name="Google Shape;572;p38"/>
          <p:cNvGrpSpPr/>
          <p:nvPr/>
        </p:nvGrpSpPr>
        <p:grpSpPr>
          <a:xfrm>
            <a:off x="456306" y="3588782"/>
            <a:ext cx="169067" cy="195010"/>
            <a:chOff x="5581651" y="2895601"/>
            <a:chExt cx="300038" cy="346076"/>
          </a:xfrm>
        </p:grpSpPr>
        <p:sp>
          <p:nvSpPr>
            <p:cNvPr id="573" name="Google Shape;573;p38"/>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4" name="Google Shape;574;p38"/>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5" name="Google Shape;575;p38"/>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6" name="Google Shape;576;p38"/>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7" name="Google Shape;577;p38"/>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578" name="Google Shape;578;p38"/>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579" name="Google Shape;579;p38" descr="A person playing a music instrument&#10;&#10;Description automatically generated with low confidence"/>
          <p:cNvPicPr preferRelativeResize="0"/>
          <p:nvPr/>
        </p:nvPicPr>
        <p:blipFill rotWithShape="1">
          <a:blip r:embed="rId4">
            <a:alphaModFix/>
          </a:blip>
          <a:srcRect l="21789" t="7139" r="18586" b="3421"/>
          <a:stretch/>
        </p:blipFill>
        <p:spPr>
          <a:xfrm>
            <a:off x="2712380" y="1677927"/>
            <a:ext cx="648040" cy="648041"/>
          </a:xfrm>
          <a:custGeom>
            <a:avLst/>
            <a:gdLst/>
            <a:ahLst/>
            <a:cxnLst/>
            <a:rect l="l" t="t" r="r" b="b"/>
            <a:pathLst>
              <a:path w="6133671" h="6133671" extrusionOk="0">
                <a:moveTo>
                  <a:pt x="724325" y="0"/>
                </a:moveTo>
                <a:lnTo>
                  <a:pt x="5409346" y="0"/>
                </a:lnTo>
                <a:cubicBezTo>
                  <a:pt x="5809380" y="0"/>
                  <a:pt x="6133671" y="324291"/>
                  <a:pt x="6133671" y="724325"/>
                </a:cubicBezTo>
                <a:lnTo>
                  <a:pt x="6133671" y="5409346"/>
                </a:lnTo>
                <a:cubicBezTo>
                  <a:pt x="6133671" y="5809380"/>
                  <a:pt x="5809380" y="6133671"/>
                  <a:pt x="5409346" y="6133671"/>
                </a:cubicBezTo>
                <a:lnTo>
                  <a:pt x="724325" y="6133671"/>
                </a:lnTo>
                <a:cubicBezTo>
                  <a:pt x="324291" y="6133671"/>
                  <a:pt x="0" y="5809380"/>
                  <a:pt x="0" y="5409346"/>
                </a:cubicBezTo>
                <a:lnTo>
                  <a:pt x="0" y="724325"/>
                </a:lnTo>
                <a:cubicBezTo>
                  <a:pt x="0" y="324291"/>
                  <a:pt x="324291" y="0"/>
                  <a:pt x="724325" y="0"/>
                </a:cubicBezTo>
                <a:close/>
              </a:path>
            </a:pathLst>
          </a:custGeom>
          <a:noFill/>
          <a:ln>
            <a:noFill/>
          </a:ln>
        </p:spPr>
      </p:pic>
      <p:sp>
        <p:nvSpPr>
          <p:cNvPr id="580" name="Google Shape;580;p38"/>
          <p:cNvSpPr/>
          <p:nvPr/>
        </p:nvSpPr>
        <p:spPr>
          <a:xfrm>
            <a:off x="2712380" y="1678355"/>
            <a:ext cx="648040" cy="647186"/>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581" name="Google Shape;581;p38" descr="A picture containing engineering drawing&#10;&#10;Description automatically generated"/>
          <p:cNvPicPr preferRelativeResize="0"/>
          <p:nvPr/>
        </p:nvPicPr>
        <p:blipFill rotWithShape="1">
          <a:blip r:embed="rId5">
            <a:alphaModFix/>
          </a:blip>
          <a:srcRect l="34902" t="13134" r="20541" b="20121"/>
          <a:stretch/>
        </p:blipFill>
        <p:spPr>
          <a:xfrm>
            <a:off x="2712380" y="2740657"/>
            <a:ext cx="648040" cy="647186"/>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pic>
        <p:nvPicPr>
          <p:cNvPr id="582" name="Google Shape;582;p38" descr="A group of people raising their hands&#10;&#10;Description automatically generated with medium confidence"/>
          <p:cNvPicPr preferRelativeResize="0"/>
          <p:nvPr/>
        </p:nvPicPr>
        <p:blipFill rotWithShape="1">
          <a:blip r:embed="rId6">
            <a:alphaModFix/>
          </a:blip>
          <a:srcRect l="18755" t="29940" r="36941" b="3690"/>
          <a:stretch/>
        </p:blipFill>
        <p:spPr>
          <a:xfrm>
            <a:off x="2712380" y="3802959"/>
            <a:ext cx="648040" cy="647186"/>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sp>
        <p:nvSpPr>
          <p:cNvPr id="583" name="Google Shape;583;p38"/>
          <p:cNvSpPr/>
          <p:nvPr/>
        </p:nvSpPr>
        <p:spPr>
          <a:xfrm>
            <a:off x="2712380" y="2740657"/>
            <a:ext cx="648040" cy="647186"/>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84" name="Google Shape;584;p38"/>
          <p:cNvSpPr/>
          <p:nvPr/>
        </p:nvSpPr>
        <p:spPr>
          <a:xfrm>
            <a:off x="2712380" y="3802959"/>
            <a:ext cx="648040" cy="647186"/>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85" name="Google Shape;585;p38"/>
          <p:cNvSpPr txBox="1"/>
          <p:nvPr/>
        </p:nvSpPr>
        <p:spPr>
          <a:xfrm>
            <a:off x="3645913" y="1662943"/>
            <a:ext cx="1757142" cy="3210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IN" b="1" dirty="0">
                <a:solidFill>
                  <a:srgbClr val="1DB954"/>
                </a:solidFill>
                <a:latin typeface="Quattrocento Sans"/>
                <a:ea typeface="Quattrocento Sans"/>
                <a:cs typeface="Quattrocento Sans"/>
                <a:sym typeface="Quattrocento Sans"/>
              </a:rPr>
              <a:t>Hoerspiel</a:t>
            </a:r>
            <a:endParaRPr lang="en-IN" dirty="0"/>
          </a:p>
        </p:txBody>
      </p:sp>
      <p:sp>
        <p:nvSpPr>
          <p:cNvPr id="586" name="Google Shape;586;p38"/>
          <p:cNvSpPr txBox="1"/>
          <p:nvPr/>
        </p:nvSpPr>
        <p:spPr>
          <a:xfrm>
            <a:off x="3645913" y="2725246"/>
            <a:ext cx="1757142" cy="3210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IN" sz="1400" b="0" i="0" dirty="0">
                <a:solidFill>
                  <a:srgbClr val="00B050"/>
                </a:solidFill>
                <a:effectLst/>
                <a:latin typeface="Lucida Sans" panose="020B0602030504020204" pitchFamily="34" charset="0"/>
              </a:rPr>
              <a:t>kleine </a:t>
            </a:r>
            <a:r>
              <a:rPr lang="en-IN" dirty="0">
                <a:solidFill>
                  <a:srgbClr val="00B050"/>
                </a:solidFill>
                <a:latin typeface="Lucida Sans" panose="020B0602030504020204" pitchFamily="34" charset="0"/>
              </a:rPr>
              <a:t>H</a:t>
            </a:r>
            <a:r>
              <a:rPr lang="en-IN" sz="1400" b="0" i="0" dirty="0">
                <a:solidFill>
                  <a:srgbClr val="00B050"/>
                </a:solidFill>
                <a:effectLst/>
                <a:latin typeface="Lucida Sans" panose="020B0602030504020204" pitchFamily="34" charset="0"/>
              </a:rPr>
              <a:t>oerspiel</a:t>
            </a:r>
            <a:endParaRPr sz="1100" dirty="0">
              <a:solidFill>
                <a:srgbClr val="00B050"/>
              </a:solidFill>
            </a:endParaRPr>
          </a:p>
        </p:txBody>
      </p:sp>
      <p:sp>
        <p:nvSpPr>
          <p:cNvPr id="587" name="Google Shape;587;p38"/>
          <p:cNvSpPr txBox="1"/>
          <p:nvPr/>
        </p:nvSpPr>
        <p:spPr>
          <a:xfrm>
            <a:off x="3645913" y="3787548"/>
            <a:ext cx="4663432" cy="3210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IN" sz="1400" b="0" i="0" dirty="0">
                <a:solidFill>
                  <a:srgbClr val="00B050"/>
                </a:solidFill>
                <a:effectLst/>
                <a:latin typeface="Lucida Sans" panose="020B0602030504020204" pitchFamily="34" charset="0"/>
              </a:rPr>
              <a:t>'desi pop', 'filmi', 'modern Bollywood, '</a:t>
            </a:r>
            <a:r>
              <a:rPr lang="en-IN" sz="1400" b="0" i="0" dirty="0" err="1">
                <a:solidFill>
                  <a:srgbClr val="00B050"/>
                </a:solidFill>
                <a:effectLst/>
                <a:latin typeface="Lucida Sans" panose="020B0602030504020204" pitchFamily="34" charset="0"/>
              </a:rPr>
              <a:t>sufi</a:t>
            </a:r>
            <a:r>
              <a:rPr lang="en-IN" sz="1400" b="0" i="0" dirty="0">
                <a:solidFill>
                  <a:srgbClr val="00B050"/>
                </a:solidFill>
                <a:effectLst/>
                <a:latin typeface="Lucida Sans" panose="020B0602030504020204" pitchFamily="34" charset="0"/>
              </a:rPr>
              <a:t>'</a:t>
            </a:r>
            <a:endParaRPr sz="1100" dirty="0">
              <a:solidFill>
                <a:srgbClr val="00B050"/>
              </a:solidFill>
            </a:endParaRPr>
          </a:p>
        </p:txBody>
      </p:sp>
      <p:sp>
        <p:nvSpPr>
          <p:cNvPr id="588" name="Google Shape;588;p38"/>
          <p:cNvSpPr txBox="1"/>
          <p:nvPr/>
        </p:nvSpPr>
        <p:spPr>
          <a:xfrm>
            <a:off x="3645914" y="1796849"/>
            <a:ext cx="4674131" cy="442638"/>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US" sz="1200" b="0" i="0" dirty="0" err="1">
                <a:solidFill>
                  <a:srgbClr val="ECECF1"/>
                </a:solidFill>
                <a:effectLst/>
                <a:latin typeface="Söhne"/>
              </a:rPr>
              <a:t>Hoerspiel</a:t>
            </a:r>
            <a:r>
              <a:rPr lang="en-US" sz="1200" b="0" i="0" dirty="0">
                <a:solidFill>
                  <a:srgbClr val="ECECF1"/>
                </a:solidFill>
                <a:effectLst/>
                <a:latin typeface="Söhne"/>
              </a:rPr>
              <a:t> is a genre that emerged in the 1980s, coinciding with the rise in popularity of 29,111. Since then, 29,111 has remained a prominent element of </a:t>
            </a:r>
            <a:r>
              <a:rPr lang="en-US" sz="1200" b="0" i="0" dirty="0" err="1">
                <a:solidFill>
                  <a:srgbClr val="ECECF1"/>
                </a:solidFill>
                <a:effectLst/>
                <a:latin typeface="Söhne"/>
              </a:rPr>
              <a:t>Hoerspiel</a:t>
            </a:r>
            <a:r>
              <a:rPr lang="en-US" sz="1200" b="0" i="0" dirty="0">
                <a:solidFill>
                  <a:srgbClr val="ECECF1"/>
                </a:solidFill>
                <a:effectLst/>
                <a:latin typeface="Söhne"/>
              </a:rPr>
              <a:t>, accumulating a total popularity of 2,64,830 over the years</a:t>
            </a:r>
            <a:endParaRPr sz="1200" dirty="0">
              <a:solidFill>
                <a:schemeClr val="lt1"/>
              </a:solidFill>
              <a:latin typeface="Quattrocento Sans"/>
              <a:ea typeface="Quattrocento Sans"/>
              <a:cs typeface="Quattrocento Sans"/>
              <a:sym typeface="Quattrocento Sans"/>
            </a:endParaRPr>
          </a:p>
        </p:txBody>
      </p:sp>
      <p:sp>
        <p:nvSpPr>
          <p:cNvPr id="589" name="Google Shape;589;p38"/>
          <p:cNvSpPr txBox="1"/>
          <p:nvPr/>
        </p:nvSpPr>
        <p:spPr>
          <a:xfrm>
            <a:off x="3645914" y="2882914"/>
            <a:ext cx="4674131" cy="515064"/>
          </a:xfrm>
          <a:prstGeom prst="rect">
            <a:avLst/>
          </a:prstGeom>
          <a:noFill/>
          <a:ln>
            <a:noFill/>
          </a:ln>
        </p:spPr>
        <p:txBody>
          <a:bodyPr spcFirstLastPara="1" wrap="square" lIns="0" tIns="34275" rIns="0" bIns="34275" anchor="t" anchorCtr="0">
            <a:noAutofit/>
          </a:bodyPr>
          <a:lstStyle/>
          <a:p>
            <a:r>
              <a:rPr lang="en-US" sz="1100" dirty="0" err="1">
                <a:solidFill>
                  <a:srgbClr val="ECECF1"/>
                </a:solidFill>
                <a:latin typeface="Söhne"/>
              </a:rPr>
              <a:t>Kleine</a:t>
            </a:r>
            <a:r>
              <a:rPr lang="en-US" sz="1100" dirty="0">
                <a:solidFill>
                  <a:srgbClr val="ECECF1"/>
                </a:solidFill>
                <a:latin typeface="Söhne"/>
              </a:rPr>
              <a:t> </a:t>
            </a:r>
            <a:r>
              <a:rPr lang="en-US" sz="1100" dirty="0" err="1">
                <a:solidFill>
                  <a:srgbClr val="ECECF1"/>
                </a:solidFill>
                <a:latin typeface="Söhne"/>
              </a:rPr>
              <a:t>Hoerspiel</a:t>
            </a:r>
            <a:r>
              <a:rPr lang="en-US" sz="1100" b="0" i="0" dirty="0">
                <a:solidFill>
                  <a:srgbClr val="ECECF1"/>
                </a:solidFill>
                <a:effectLst/>
                <a:latin typeface="Söhne"/>
              </a:rPr>
              <a:t> is a genre that emerged in the 1982, coinciding with the rise in popularity of 13,030. Since then, 13,030 has remained a prominent element of </a:t>
            </a:r>
            <a:r>
              <a:rPr lang="en-US" sz="1100" dirty="0" err="1">
                <a:solidFill>
                  <a:srgbClr val="ECECF1"/>
                </a:solidFill>
                <a:latin typeface="Söhne"/>
              </a:rPr>
              <a:t>Kleine</a:t>
            </a:r>
            <a:r>
              <a:rPr lang="en-US" sz="1100" dirty="0">
                <a:solidFill>
                  <a:srgbClr val="ECECF1"/>
                </a:solidFill>
                <a:latin typeface="Söhne"/>
              </a:rPr>
              <a:t> </a:t>
            </a:r>
            <a:r>
              <a:rPr lang="en-US" sz="1100" dirty="0" err="1">
                <a:solidFill>
                  <a:srgbClr val="ECECF1"/>
                </a:solidFill>
                <a:latin typeface="Söhne"/>
              </a:rPr>
              <a:t>Hoerspiel</a:t>
            </a:r>
            <a:r>
              <a:rPr lang="en-US" sz="1100" b="0" i="0" dirty="0">
                <a:solidFill>
                  <a:srgbClr val="ECECF1"/>
                </a:solidFill>
                <a:effectLst/>
                <a:latin typeface="Söhne"/>
              </a:rPr>
              <a:t> , accumulating a total popularity of 60,781 over the years</a:t>
            </a:r>
            <a:endParaRPr lang="en-US" sz="1100"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lang="en" sz="1100" i="0" dirty="0">
              <a:solidFill>
                <a:schemeClr val="lt1"/>
              </a:solidFill>
              <a:latin typeface="Quattrocento Sans"/>
              <a:ea typeface="Quattrocento Sans"/>
              <a:cs typeface="Quattrocento Sans"/>
              <a:sym typeface="Quattrocento Sans"/>
            </a:endParaRPr>
          </a:p>
        </p:txBody>
      </p:sp>
      <p:sp>
        <p:nvSpPr>
          <p:cNvPr id="590" name="Google Shape;590;p38"/>
          <p:cNvSpPr txBox="1"/>
          <p:nvPr/>
        </p:nvSpPr>
        <p:spPr>
          <a:xfrm>
            <a:off x="3645914" y="3953569"/>
            <a:ext cx="4674131" cy="496576"/>
          </a:xfrm>
          <a:prstGeom prst="rect">
            <a:avLst/>
          </a:prstGeom>
          <a:noFill/>
          <a:ln>
            <a:noFill/>
          </a:ln>
        </p:spPr>
        <p:txBody>
          <a:bodyPr spcFirstLastPara="1" wrap="square" lIns="0" tIns="34275" rIns="0" bIns="34275" anchor="t" anchorCtr="0">
            <a:noAutofit/>
          </a:bodyPr>
          <a:lstStyle/>
          <a:p>
            <a:r>
              <a:rPr lang="en-US" sz="1100" dirty="0">
                <a:solidFill>
                  <a:srgbClr val="ECECF1"/>
                </a:solidFill>
                <a:latin typeface="Söhne"/>
              </a:rPr>
              <a:t>Its </a:t>
            </a:r>
            <a:r>
              <a:rPr lang="en-US" sz="1100" b="0" i="0" dirty="0">
                <a:solidFill>
                  <a:srgbClr val="ECECF1"/>
                </a:solidFill>
                <a:effectLst/>
                <a:latin typeface="Söhne"/>
              </a:rPr>
              <a:t>a genre that emerged in the 2012, coinciding with the rise in popularity of 3,609. Since then, 3,609 has remained a prominent element of </a:t>
            </a:r>
            <a:r>
              <a:rPr lang="en-US" sz="1100" dirty="0">
                <a:solidFill>
                  <a:srgbClr val="ECECF1"/>
                </a:solidFill>
                <a:latin typeface="Söhne"/>
              </a:rPr>
              <a:t>Desi Pop</a:t>
            </a:r>
            <a:r>
              <a:rPr lang="en-US" sz="1100" b="0" i="0" dirty="0">
                <a:solidFill>
                  <a:srgbClr val="ECECF1"/>
                </a:solidFill>
                <a:effectLst/>
                <a:latin typeface="Söhne"/>
              </a:rPr>
              <a:t> , accumulating a total popularity of 51,401 over the years</a:t>
            </a:r>
            <a:endParaRPr lang="en-US" sz="1100"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lang="en-US" sz="1100" i="0" dirty="0">
              <a:solidFill>
                <a:schemeClr val="lt1"/>
              </a:solidFill>
              <a:latin typeface="Quattrocento Sans"/>
              <a:ea typeface="Quattrocento Sans"/>
              <a:cs typeface="Quattrocento Sans"/>
              <a:sym typeface="Quattrocento Sans"/>
            </a:endParaRPr>
          </a:p>
        </p:txBody>
      </p:sp>
      <p:sp>
        <p:nvSpPr>
          <p:cNvPr id="591" name="Google Shape;591;p38"/>
          <p:cNvSpPr/>
          <p:nvPr/>
        </p:nvSpPr>
        <p:spPr>
          <a:xfrm>
            <a:off x="2605802" y="934948"/>
            <a:ext cx="923371" cy="284559"/>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Playlist</a:t>
            </a:r>
            <a:endParaRPr sz="1100"/>
          </a:p>
        </p:txBody>
      </p:sp>
      <p:sp>
        <p:nvSpPr>
          <p:cNvPr id="592" name="Google Shape;592;p38"/>
          <p:cNvSpPr/>
          <p:nvPr/>
        </p:nvSpPr>
        <p:spPr>
          <a:xfrm>
            <a:off x="3606906" y="934948"/>
            <a:ext cx="1337417" cy="284559"/>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Podcast &amp; Shows</a:t>
            </a:r>
            <a:endParaRPr sz="1100"/>
          </a:p>
        </p:txBody>
      </p:sp>
      <p:sp>
        <p:nvSpPr>
          <p:cNvPr id="593" name="Google Shape;593;p38"/>
          <p:cNvSpPr/>
          <p:nvPr/>
        </p:nvSpPr>
        <p:spPr>
          <a:xfrm>
            <a:off x="5022056" y="934948"/>
            <a:ext cx="972917" cy="284559"/>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Albums</a:t>
            </a:r>
            <a:endParaRPr sz="1100"/>
          </a:p>
        </p:txBody>
      </p:sp>
      <p:sp>
        <p:nvSpPr>
          <p:cNvPr id="594" name="Google Shape;594;p38"/>
          <p:cNvSpPr/>
          <p:nvPr/>
        </p:nvSpPr>
        <p:spPr>
          <a:xfrm>
            <a:off x="6072706" y="934948"/>
            <a:ext cx="844606" cy="284559"/>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Artist</a:t>
            </a:r>
            <a:endParaRPr sz="1100"/>
          </a:p>
        </p:txBody>
      </p:sp>
      <p:sp>
        <p:nvSpPr>
          <p:cNvPr id="595" name="Google Shape;595;p38"/>
          <p:cNvSpPr/>
          <p:nvPr/>
        </p:nvSpPr>
        <p:spPr>
          <a:xfrm>
            <a:off x="6995043" y="934948"/>
            <a:ext cx="1142090" cy="284559"/>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Quattrocento Sans"/>
                <a:ea typeface="Quattrocento Sans"/>
                <a:cs typeface="Quattrocento Sans"/>
                <a:sym typeface="Quattrocento Sans"/>
              </a:rPr>
              <a:t>Downloaded</a:t>
            </a:r>
            <a:endParaRPr sz="1100"/>
          </a:p>
        </p:txBody>
      </p:sp>
      <p:grpSp>
        <p:nvGrpSpPr>
          <p:cNvPr id="596" name="Google Shape;596;p38"/>
          <p:cNvGrpSpPr/>
          <p:nvPr/>
        </p:nvGrpSpPr>
        <p:grpSpPr>
          <a:xfrm>
            <a:off x="8666665" y="1014509"/>
            <a:ext cx="125435" cy="125436"/>
            <a:chOff x="11516743" y="1260528"/>
            <a:chExt cx="244867" cy="244868"/>
          </a:xfrm>
        </p:grpSpPr>
        <p:sp>
          <p:nvSpPr>
            <p:cNvPr id="597" name="Google Shape;597;p38"/>
            <p:cNvSpPr/>
            <p:nvPr/>
          </p:nvSpPr>
          <p:spPr>
            <a:xfrm>
              <a:off x="11516743" y="1260529"/>
              <a:ext cx="92467" cy="92467"/>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98" name="Google Shape;598;p38"/>
            <p:cNvSpPr/>
            <p:nvPr/>
          </p:nvSpPr>
          <p:spPr>
            <a:xfrm>
              <a:off x="11669143" y="1260528"/>
              <a:ext cx="92467" cy="92467"/>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599" name="Google Shape;599;p38"/>
            <p:cNvSpPr/>
            <p:nvPr/>
          </p:nvSpPr>
          <p:spPr>
            <a:xfrm>
              <a:off x="11516743" y="1412929"/>
              <a:ext cx="92467" cy="92467"/>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00" name="Google Shape;600;p38"/>
            <p:cNvSpPr/>
            <p:nvPr/>
          </p:nvSpPr>
          <p:spPr>
            <a:xfrm>
              <a:off x="11669143" y="1412928"/>
              <a:ext cx="92467" cy="92467"/>
            </a:xfrm>
            <a:prstGeom prst="rect">
              <a:avLst/>
            </a:prstGeom>
            <a:no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grpSp>
        <p:nvGrpSpPr>
          <p:cNvPr id="601" name="Google Shape;601;p38"/>
          <p:cNvGrpSpPr/>
          <p:nvPr/>
        </p:nvGrpSpPr>
        <p:grpSpPr>
          <a:xfrm>
            <a:off x="2957390" y="1887881"/>
            <a:ext cx="158019" cy="228132"/>
            <a:chOff x="3379789" y="1452563"/>
            <a:chExt cx="239713" cy="346075"/>
          </a:xfrm>
        </p:grpSpPr>
        <p:sp>
          <p:nvSpPr>
            <p:cNvPr id="602" name="Google Shape;602;p38"/>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03" name="Google Shape;603;p38"/>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604" name="Google Shape;604;p38"/>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605" name="Google Shape;605;p38"/>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606" name="Google Shape;606;p38"/>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607" name="Google Shape;607;p38"/>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608" name="Google Shape;608;p38"/>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609" name="Google Shape;609;p38"/>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610" name="Google Shape;610;p38"/>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611" name="Google Shape;611;p38"/>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612" name="Google Shape;612;p38"/>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613" name="Google Shape;613;p38"/>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614" name="Google Shape;614;p38"/>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615" name="Google Shape;615;p38"/>
          <p:cNvGrpSpPr/>
          <p:nvPr/>
        </p:nvGrpSpPr>
        <p:grpSpPr>
          <a:xfrm>
            <a:off x="2906622" y="2943023"/>
            <a:ext cx="259556" cy="242455"/>
            <a:chOff x="7007226" y="3251201"/>
            <a:chExt cx="346075" cy="355600"/>
          </a:xfrm>
        </p:grpSpPr>
        <p:sp>
          <p:nvSpPr>
            <p:cNvPr id="616" name="Google Shape;616;p38"/>
            <p:cNvSpPr/>
            <p:nvPr/>
          </p:nvSpPr>
          <p:spPr>
            <a:xfrm>
              <a:off x="7007226" y="3405188"/>
              <a:ext cx="30163" cy="61913"/>
            </a:xfrm>
            <a:custGeom>
              <a:avLst/>
              <a:gdLst/>
              <a:ahLst/>
              <a:cxnLst/>
              <a:rect l="l" t="t" r="r" b="b"/>
              <a:pathLst>
                <a:path w="8" h="16" extrusionOk="0">
                  <a:moveTo>
                    <a:pt x="8" y="16"/>
                  </a:moveTo>
                  <a:cubicBezTo>
                    <a:pt x="4" y="16"/>
                    <a:pt x="0" y="12"/>
                    <a:pt x="0" y="8"/>
                  </a:cubicBezTo>
                  <a:cubicBezTo>
                    <a:pt x="0" y="4"/>
                    <a:pt x="4" y="0"/>
                    <a:pt x="8"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17" name="Google Shape;617;p38"/>
            <p:cNvSpPr/>
            <p:nvPr/>
          </p:nvSpPr>
          <p:spPr>
            <a:xfrm>
              <a:off x="7218363" y="3514726"/>
              <a:ext cx="82550" cy="69850"/>
            </a:xfrm>
            <a:custGeom>
              <a:avLst/>
              <a:gdLst/>
              <a:ahLst/>
              <a:cxnLst/>
              <a:rect l="l" t="t" r="r" b="b"/>
              <a:pathLst>
                <a:path w="22" h="18" extrusionOk="0">
                  <a:moveTo>
                    <a:pt x="0" y="18"/>
                  </a:moveTo>
                  <a:cubicBezTo>
                    <a:pt x="8" y="18"/>
                    <a:pt x="8" y="18"/>
                    <a:pt x="8" y="18"/>
                  </a:cubicBezTo>
                  <a:cubicBezTo>
                    <a:pt x="16" y="18"/>
                    <a:pt x="22" y="12"/>
                    <a:pt x="22" y="4"/>
                  </a:cubicBezTo>
                  <a:cubicBezTo>
                    <a:pt x="22" y="0"/>
                    <a:pt x="22" y="0"/>
                    <a:pt x="22"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18" name="Google Shape;618;p38"/>
            <p:cNvSpPr/>
            <p:nvPr/>
          </p:nvSpPr>
          <p:spPr>
            <a:xfrm>
              <a:off x="7172326" y="3560763"/>
              <a:ext cx="46038" cy="46038"/>
            </a:xfrm>
            <a:prstGeom prst="ellipse">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19" name="Google Shape;619;p38"/>
            <p:cNvSpPr/>
            <p:nvPr/>
          </p:nvSpPr>
          <p:spPr>
            <a:xfrm>
              <a:off x="7037388" y="3359151"/>
              <a:ext cx="60325" cy="155575"/>
            </a:xfrm>
            <a:custGeom>
              <a:avLst/>
              <a:gdLst/>
              <a:ahLst/>
              <a:cxnLst/>
              <a:rect l="l" t="t" r="r" b="b"/>
              <a:pathLst>
                <a:path w="16" h="40" extrusionOk="0">
                  <a:moveTo>
                    <a:pt x="16" y="40"/>
                  </a:moveTo>
                  <a:cubicBezTo>
                    <a:pt x="8" y="40"/>
                    <a:pt x="8" y="40"/>
                    <a:pt x="8" y="40"/>
                  </a:cubicBezTo>
                  <a:cubicBezTo>
                    <a:pt x="4" y="40"/>
                    <a:pt x="0" y="36"/>
                    <a:pt x="0" y="32"/>
                  </a:cubicBezTo>
                  <a:cubicBezTo>
                    <a:pt x="0" y="8"/>
                    <a:pt x="0" y="8"/>
                    <a:pt x="0" y="8"/>
                  </a:cubicBezTo>
                  <a:cubicBezTo>
                    <a:pt x="0" y="4"/>
                    <a:pt x="4" y="0"/>
                    <a:pt x="8" y="0"/>
                  </a:cubicBezTo>
                  <a:cubicBezTo>
                    <a:pt x="16" y="0"/>
                    <a:pt x="16" y="0"/>
                    <a:pt x="16" y="0"/>
                  </a:cubicBezTo>
                  <a:lnTo>
                    <a:pt x="16" y="40"/>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20" name="Google Shape;620;p38"/>
            <p:cNvSpPr/>
            <p:nvPr/>
          </p:nvSpPr>
          <p:spPr>
            <a:xfrm>
              <a:off x="7323138" y="3405188"/>
              <a:ext cx="30163" cy="61913"/>
            </a:xfrm>
            <a:custGeom>
              <a:avLst/>
              <a:gdLst/>
              <a:ahLst/>
              <a:cxnLst/>
              <a:rect l="l" t="t" r="r" b="b"/>
              <a:pathLst>
                <a:path w="8" h="16" extrusionOk="0">
                  <a:moveTo>
                    <a:pt x="0" y="16"/>
                  </a:moveTo>
                  <a:cubicBezTo>
                    <a:pt x="4" y="16"/>
                    <a:pt x="8" y="12"/>
                    <a:pt x="8" y="8"/>
                  </a:cubicBezTo>
                  <a:cubicBezTo>
                    <a:pt x="8" y="4"/>
                    <a:pt x="4" y="0"/>
                    <a:pt x="0"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21" name="Google Shape;621;p38"/>
            <p:cNvSpPr/>
            <p:nvPr/>
          </p:nvSpPr>
          <p:spPr>
            <a:xfrm>
              <a:off x="7262813" y="3359151"/>
              <a:ext cx="60325" cy="155575"/>
            </a:xfrm>
            <a:custGeom>
              <a:avLst/>
              <a:gdLst/>
              <a:ahLst/>
              <a:cxnLst/>
              <a:rect l="l" t="t" r="r" b="b"/>
              <a:pathLst>
                <a:path w="16" h="40" extrusionOk="0">
                  <a:moveTo>
                    <a:pt x="0" y="40"/>
                  </a:moveTo>
                  <a:cubicBezTo>
                    <a:pt x="8" y="40"/>
                    <a:pt x="8" y="40"/>
                    <a:pt x="8" y="40"/>
                  </a:cubicBezTo>
                  <a:cubicBezTo>
                    <a:pt x="12" y="40"/>
                    <a:pt x="16" y="36"/>
                    <a:pt x="16" y="32"/>
                  </a:cubicBezTo>
                  <a:cubicBezTo>
                    <a:pt x="16" y="8"/>
                    <a:pt x="16" y="8"/>
                    <a:pt x="16" y="8"/>
                  </a:cubicBezTo>
                  <a:cubicBezTo>
                    <a:pt x="16" y="4"/>
                    <a:pt x="12" y="0"/>
                    <a:pt x="8" y="0"/>
                  </a:cubicBezTo>
                  <a:cubicBezTo>
                    <a:pt x="0" y="0"/>
                    <a:pt x="0" y="0"/>
                    <a:pt x="0" y="0"/>
                  </a:cubicBezTo>
                  <a:lnTo>
                    <a:pt x="0" y="40"/>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22" name="Google Shape;622;p38"/>
            <p:cNvSpPr/>
            <p:nvPr/>
          </p:nvSpPr>
          <p:spPr>
            <a:xfrm>
              <a:off x="7075488" y="3251201"/>
              <a:ext cx="211138" cy="107950"/>
            </a:xfrm>
            <a:custGeom>
              <a:avLst/>
              <a:gdLst/>
              <a:ahLst/>
              <a:cxnLst/>
              <a:rect l="l" t="t" r="r" b="b"/>
              <a:pathLst>
                <a:path w="56" h="28" extrusionOk="0">
                  <a:moveTo>
                    <a:pt x="0" y="28"/>
                  </a:moveTo>
                  <a:cubicBezTo>
                    <a:pt x="0" y="13"/>
                    <a:pt x="13" y="0"/>
                    <a:pt x="28" y="0"/>
                  </a:cubicBezTo>
                  <a:cubicBezTo>
                    <a:pt x="43" y="0"/>
                    <a:pt x="56" y="13"/>
                    <a:pt x="56" y="28"/>
                  </a:cubicBezTo>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623" name="Google Shape;623;p38"/>
          <p:cNvGrpSpPr/>
          <p:nvPr/>
        </p:nvGrpSpPr>
        <p:grpSpPr>
          <a:xfrm>
            <a:off x="2929243" y="4025349"/>
            <a:ext cx="214313" cy="202406"/>
            <a:chOff x="6954839" y="777876"/>
            <a:chExt cx="285750" cy="269875"/>
          </a:xfrm>
        </p:grpSpPr>
        <p:cxnSp>
          <p:nvCxnSpPr>
            <p:cNvPr id="624" name="Google Shape;624;p38"/>
            <p:cNvCxnSpPr/>
            <p:nvPr/>
          </p:nvCxnSpPr>
          <p:spPr>
            <a:xfrm>
              <a:off x="6954839" y="1047751"/>
              <a:ext cx="76200" cy="0"/>
            </a:xfrm>
            <a:prstGeom prst="straightConnector1">
              <a:avLst/>
            </a:prstGeom>
            <a:noFill/>
            <a:ln w="14275" cap="rnd" cmpd="sng">
              <a:solidFill>
                <a:schemeClr val="lt1"/>
              </a:solidFill>
              <a:prstDash val="solid"/>
              <a:round/>
              <a:headEnd type="none" w="med" len="med"/>
              <a:tailEnd type="none" w="med" len="med"/>
            </a:ln>
          </p:spPr>
        </p:cxnSp>
        <p:cxnSp>
          <p:nvCxnSpPr>
            <p:cNvPr id="625" name="Google Shape;625;p38"/>
            <p:cNvCxnSpPr/>
            <p:nvPr/>
          </p:nvCxnSpPr>
          <p:spPr>
            <a:xfrm>
              <a:off x="6954839" y="1017588"/>
              <a:ext cx="76200" cy="0"/>
            </a:xfrm>
            <a:prstGeom prst="straightConnector1">
              <a:avLst/>
            </a:prstGeom>
            <a:noFill/>
            <a:ln w="14275" cap="rnd" cmpd="sng">
              <a:solidFill>
                <a:schemeClr val="lt1"/>
              </a:solidFill>
              <a:prstDash val="solid"/>
              <a:round/>
              <a:headEnd type="none" w="med" len="med"/>
              <a:tailEnd type="none" w="med" len="med"/>
            </a:ln>
          </p:spPr>
        </p:cxnSp>
        <p:cxnSp>
          <p:nvCxnSpPr>
            <p:cNvPr id="626" name="Google Shape;626;p38"/>
            <p:cNvCxnSpPr/>
            <p:nvPr/>
          </p:nvCxnSpPr>
          <p:spPr>
            <a:xfrm>
              <a:off x="6954839" y="987426"/>
              <a:ext cx="76200" cy="0"/>
            </a:xfrm>
            <a:prstGeom prst="straightConnector1">
              <a:avLst/>
            </a:prstGeom>
            <a:noFill/>
            <a:ln w="14275" cap="rnd" cmpd="sng">
              <a:solidFill>
                <a:schemeClr val="lt1"/>
              </a:solidFill>
              <a:prstDash val="solid"/>
              <a:round/>
              <a:headEnd type="none" w="med" len="med"/>
              <a:tailEnd type="none" w="med" len="med"/>
            </a:ln>
          </p:spPr>
        </p:cxnSp>
        <p:cxnSp>
          <p:nvCxnSpPr>
            <p:cNvPr id="627" name="Google Shape;627;p38"/>
            <p:cNvCxnSpPr/>
            <p:nvPr/>
          </p:nvCxnSpPr>
          <p:spPr>
            <a:xfrm>
              <a:off x="6954839" y="957263"/>
              <a:ext cx="76200" cy="0"/>
            </a:xfrm>
            <a:prstGeom prst="straightConnector1">
              <a:avLst/>
            </a:prstGeom>
            <a:noFill/>
            <a:ln w="14275" cap="rnd" cmpd="sng">
              <a:solidFill>
                <a:schemeClr val="lt1"/>
              </a:solidFill>
              <a:prstDash val="solid"/>
              <a:round/>
              <a:headEnd type="none" w="med" len="med"/>
              <a:tailEnd type="none" w="med" len="med"/>
            </a:ln>
          </p:spPr>
        </p:cxnSp>
        <p:cxnSp>
          <p:nvCxnSpPr>
            <p:cNvPr id="628" name="Google Shape;628;p38"/>
            <p:cNvCxnSpPr/>
            <p:nvPr/>
          </p:nvCxnSpPr>
          <p:spPr>
            <a:xfrm>
              <a:off x="6954839" y="927101"/>
              <a:ext cx="76200" cy="0"/>
            </a:xfrm>
            <a:prstGeom prst="straightConnector1">
              <a:avLst/>
            </a:prstGeom>
            <a:noFill/>
            <a:ln w="14275" cap="rnd" cmpd="sng">
              <a:solidFill>
                <a:schemeClr val="lt1"/>
              </a:solidFill>
              <a:prstDash val="solid"/>
              <a:round/>
              <a:headEnd type="none" w="med" len="med"/>
              <a:tailEnd type="none" w="med" len="med"/>
            </a:ln>
          </p:spPr>
        </p:cxnSp>
        <p:cxnSp>
          <p:nvCxnSpPr>
            <p:cNvPr id="629" name="Google Shape;629;p38"/>
            <p:cNvCxnSpPr/>
            <p:nvPr/>
          </p:nvCxnSpPr>
          <p:spPr>
            <a:xfrm>
              <a:off x="7061201" y="10477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0" name="Google Shape;630;p38"/>
            <p:cNvCxnSpPr/>
            <p:nvPr/>
          </p:nvCxnSpPr>
          <p:spPr>
            <a:xfrm>
              <a:off x="7061201" y="1017588"/>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1" name="Google Shape;631;p38"/>
            <p:cNvCxnSpPr/>
            <p:nvPr/>
          </p:nvCxnSpPr>
          <p:spPr>
            <a:xfrm>
              <a:off x="7061201" y="987426"/>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2" name="Google Shape;632;p38"/>
            <p:cNvCxnSpPr/>
            <p:nvPr/>
          </p:nvCxnSpPr>
          <p:spPr>
            <a:xfrm>
              <a:off x="7061201" y="957263"/>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3" name="Google Shape;633;p38"/>
            <p:cNvCxnSpPr/>
            <p:nvPr/>
          </p:nvCxnSpPr>
          <p:spPr>
            <a:xfrm>
              <a:off x="7061201" y="927101"/>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4" name="Google Shape;634;p38"/>
            <p:cNvCxnSpPr/>
            <p:nvPr/>
          </p:nvCxnSpPr>
          <p:spPr>
            <a:xfrm>
              <a:off x="7061201" y="896938"/>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5" name="Google Shape;635;p38"/>
            <p:cNvCxnSpPr/>
            <p:nvPr/>
          </p:nvCxnSpPr>
          <p:spPr>
            <a:xfrm>
              <a:off x="7061201" y="866776"/>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6" name="Google Shape;636;p38"/>
            <p:cNvCxnSpPr/>
            <p:nvPr/>
          </p:nvCxnSpPr>
          <p:spPr>
            <a:xfrm>
              <a:off x="7061201" y="836613"/>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7" name="Google Shape;637;p38"/>
            <p:cNvCxnSpPr/>
            <p:nvPr/>
          </p:nvCxnSpPr>
          <p:spPr>
            <a:xfrm>
              <a:off x="7061201" y="8064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8" name="Google Shape;638;p38"/>
            <p:cNvCxnSpPr/>
            <p:nvPr/>
          </p:nvCxnSpPr>
          <p:spPr>
            <a:xfrm>
              <a:off x="7061201" y="777876"/>
              <a:ext cx="74613" cy="0"/>
            </a:xfrm>
            <a:prstGeom prst="straightConnector1">
              <a:avLst/>
            </a:prstGeom>
            <a:noFill/>
            <a:ln w="14275" cap="rnd" cmpd="sng">
              <a:solidFill>
                <a:schemeClr val="lt1"/>
              </a:solidFill>
              <a:prstDash val="solid"/>
              <a:round/>
              <a:headEnd type="none" w="med" len="med"/>
              <a:tailEnd type="none" w="med" len="med"/>
            </a:ln>
          </p:spPr>
        </p:cxnSp>
        <p:cxnSp>
          <p:nvCxnSpPr>
            <p:cNvPr id="639" name="Google Shape;639;p38"/>
            <p:cNvCxnSpPr/>
            <p:nvPr/>
          </p:nvCxnSpPr>
          <p:spPr>
            <a:xfrm>
              <a:off x="7165976" y="10477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640" name="Google Shape;640;p38"/>
            <p:cNvCxnSpPr/>
            <p:nvPr/>
          </p:nvCxnSpPr>
          <p:spPr>
            <a:xfrm>
              <a:off x="7165976" y="1017588"/>
              <a:ext cx="74613" cy="0"/>
            </a:xfrm>
            <a:prstGeom prst="straightConnector1">
              <a:avLst/>
            </a:prstGeom>
            <a:noFill/>
            <a:ln w="14275" cap="rnd" cmpd="sng">
              <a:solidFill>
                <a:schemeClr val="lt1"/>
              </a:solidFill>
              <a:prstDash val="solid"/>
              <a:round/>
              <a:headEnd type="none" w="med" len="med"/>
              <a:tailEnd type="none" w="med" len="med"/>
            </a:ln>
          </p:spPr>
        </p:cxnSp>
        <p:cxnSp>
          <p:nvCxnSpPr>
            <p:cNvPr id="641" name="Google Shape;641;p38"/>
            <p:cNvCxnSpPr/>
            <p:nvPr/>
          </p:nvCxnSpPr>
          <p:spPr>
            <a:xfrm>
              <a:off x="7165976" y="987426"/>
              <a:ext cx="74613" cy="0"/>
            </a:xfrm>
            <a:prstGeom prst="straightConnector1">
              <a:avLst/>
            </a:prstGeom>
            <a:noFill/>
            <a:ln w="14275" cap="rnd" cmpd="sng">
              <a:solidFill>
                <a:schemeClr val="lt1"/>
              </a:solidFill>
              <a:prstDash val="solid"/>
              <a:round/>
              <a:headEnd type="none" w="med" len="med"/>
              <a:tailEnd type="none" w="med" len="med"/>
            </a:ln>
          </p:spPr>
        </p:cxnSp>
      </p:grpSp>
      <p:sp>
        <p:nvSpPr>
          <p:cNvPr id="642" name="Google Shape;642;p38"/>
          <p:cNvSpPr/>
          <p:nvPr/>
        </p:nvSpPr>
        <p:spPr>
          <a:xfrm>
            <a:off x="287415" y="395846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Help</a:t>
            </a:r>
            <a:endParaRPr sz="1100"/>
          </a:p>
        </p:txBody>
      </p:sp>
      <p:sp>
        <p:nvSpPr>
          <p:cNvPr id="643" name="Google Shape;643;p38"/>
          <p:cNvSpPr/>
          <p:nvPr/>
        </p:nvSpPr>
        <p:spPr>
          <a:xfrm>
            <a:off x="287415" y="4349200"/>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Report History</a:t>
            </a:r>
            <a:endParaRPr sz="1100"/>
          </a:p>
        </p:txBody>
      </p:sp>
      <p:pic>
        <p:nvPicPr>
          <p:cNvPr id="644" name="Google Shape;644;p38" descr="Badge Question Mark outline"/>
          <p:cNvPicPr preferRelativeResize="0"/>
          <p:nvPr/>
        </p:nvPicPr>
        <p:blipFill rotWithShape="1">
          <a:blip r:embed="rId7">
            <a:alphaModFix/>
          </a:blip>
          <a:srcRect/>
          <a:stretch/>
        </p:blipFill>
        <p:spPr>
          <a:xfrm>
            <a:off x="438221" y="3989438"/>
            <a:ext cx="213241" cy="213241"/>
          </a:xfrm>
          <a:prstGeom prst="rect">
            <a:avLst/>
          </a:prstGeom>
          <a:noFill/>
          <a:ln>
            <a:noFill/>
          </a:ln>
        </p:spPr>
      </p:pic>
      <p:pic>
        <p:nvPicPr>
          <p:cNvPr id="645" name="Google Shape;645;p38" descr="Customer review outline"/>
          <p:cNvPicPr preferRelativeResize="0"/>
          <p:nvPr/>
        </p:nvPicPr>
        <p:blipFill rotWithShape="1">
          <a:blip r:embed="rId8">
            <a:alphaModFix/>
          </a:blip>
          <a:srcRect/>
          <a:stretch/>
        </p:blipFill>
        <p:spPr>
          <a:xfrm>
            <a:off x="438221" y="4380173"/>
            <a:ext cx="213241" cy="2132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650"/>
        <p:cNvGrpSpPr/>
        <p:nvPr/>
      </p:nvGrpSpPr>
      <p:grpSpPr>
        <a:xfrm>
          <a:off x="0" y="0"/>
          <a:ext cx="0" cy="0"/>
          <a:chOff x="0" y="0"/>
          <a:chExt cx="0" cy="0"/>
        </a:xfrm>
      </p:grpSpPr>
      <p:sp>
        <p:nvSpPr>
          <p:cNvPr id="651" name="Google Shape;651;p39"/>
          <p:cNvSpPr/>
          <p:nvPr/>
        </p:nvSpPr>
        <p:spPr>
          <a:xfrm>
            <a:off x="3048586" y="3596222"/>
            <a:ext cx="5844192" cy="1056655"/>
          </a:xfrm>
          <a:prstGeom prst="roundRect">
            <a:avLst>
              <a:gd name="adj" fmla="val 11469"/>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2" name="Google Shape;652;p39"/>
          <p:cNvSpPr/>
          <p:nvPr/>
        </p:nvSpPr>
        <p:spPr>
          <a:xfrm>
            <a:off x="4777089" y="885506"/>
            <a:ext cx="1850632" cy="1927562"/>
          </a:xfrm>
          <a:prstGeom prst="roundRect">
            <a:avLst>
              <a:gd name="adj" fmla="val 11670"/>
            </a:avLst>
          </a:prstGeom>
          <a:solidFill>
            <a:srgbClr val="7030A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3" name="Google Shape;653;p39"/>
          <p:cNvSpPr/>
          <p:nvPr/>
        </p:nvSpPr>
        <p:spPr>
          <a:xfrm>
            <a:off x="4777089" y="885506"/>
            <a:ext cx="1850632" cy="1927563"/>
          </a:xfrm>
          <a:prstGeom prst="roundRect">
            <a:avLst>
              <a:gd name="adj" fmla="val 11133"/>
            </a:avLst>
          </a:prstGeom>
          <a:gradFill>
            <a:gsLst>
              <a:gs pos="0">
                <a:schemeClr val="dk1"/>
              </a:gs>
              <a:gs pos="100000">
                <a:srgbClr val="191414">
                  <a:alpha val="0"/>
                </a:srgbClr>
              </a:gs>
            </a:gsLst>
            <a:lin ang="15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4" name="Google Shape;654;p39"/>
          <p:cNvSpPr/>
          <p:nvPr/>
        </p:nvSpPr>
        <p:spPr>
          <a:xfrm>
            <a:off x="6935552" y="1090883"/>
            <a:ext cx="1556535" cy="1516810"/>
          </a:xfrm>
          <a:prstGeom prst="roundRect">
            <a:avLst>
              <a:gd name="adj" fmla="val 11222"/>
            </a:avLst>
          </a:prstGeom>
          <a:solidFill>
            <a:srgbClr val="0A0A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5" name="Google Shape;655;p39"/>
          <p:cNvSpPr/>
          <p:nvPr/>
        </p:nvSpPr>
        <p:spPr>
          <a:xfrm>
            <a:off x="2912724" y="1090883"/>
            <a:ext cx="1556535" cy="1516810"/>
          </a:xfrm>
          <a:prstGeom prst="roundRect">
            <a:avLst>
              <a:gd name="adj" fmla="val 12212"/>
            </a:avLst>
          </a:prstGeom>
          <a:solidFill>
            <a:srgbClr val="0A0A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656" name="Google Shape;656;p39"/>
          <p:cNvPicPr preferRelativeResize="0"/>
          <p:nvPr/>
        </p:nvPicPr>
        <p:blipFill rotWithShape="1">
          <a:blip r:embed="rId3">
            <a:alphaModFix/>
          </a:blip>
          <a:srcRect l="4324" t="9014" r="21144" b="20529"/>
          <a:stretch/>
        </p:blipFill>
        <p:spPr>
          <a:xfrm>
            <a:off x="4886719" y="992239"/>
            <a:ext cx="1632234" cy="964390"/>
          </a:xfrm>
          <a:custGeom>
            <a:avLst/>
            <a:gdLst/>
            <a:ahLst/>
            <a:cxnLst/>
            <a:rect l="l" t="t" r="r" b="b"/>
            <a:pathLst>
              <a:path w="2176312" h="1285854" extrusionOk="0">
                <a:moveTo>
                  <a:pt x="214313" y="0"/>
                </a:moveTo>
                <a:lnTo>
                  <a:pt x="1961999" y="0"/>
                </a:lnTo>
                <a:cubicBezTo>
                  <a:pt x="2080361" y="0"/>
                  <a:pt x="2176312" y="95951"/>
                  <a:pt x="2176312" y="214313"/>
                </a:cubicBezTo>
                <a:lnTo>
                  <a:pt x="2176312" y="1071541"/>
                </a:lnTo>
                <a:cubicBezTo>
                  <a:pt x="2176312" y="1189903"/>
                  <a:pt x="2080361" y="1285854"/>
                  <a:pt x="1961999" y="1285854"/>
                </a:cubicBezTo>
                <a:lnTo>
                  <a:pt x="214313" y="1285854"/>
                </a:lnTo>
                <a:cubicBezTo>
                  <a:pt x="95951" y="1285854"/>
                  <a:pt x="0" y="1189903"/>
                  <a:pt x="0" y="1071541"/>
                </a:cubicBezTo>
                <a:lnTo>
                  <a:pt x="0" y="214313"/>
                </a:lnTo>
                <a:cubicBezTo>
                  <a:pt x="0" y="95951"/>
                  <a:pt x="95951" y="0"/>
                  <a:pt x="214313" y="0"/>
                </a:cubicBezTo>
                <a:close/>
              </a:path>
            </a:pathLst>
          </a:custGeom>
          <a:noFill/>
          <a:ln>
            <a:noFill/>
          </a:ln>
        </p:spPr>
      </p:pic>
      <p:sp>
        <p:nvSpPr>
          <p:cNvPr id="657" name="Google Shape;657;p39"/>
          <p:cNvSpPr/>
          <p:nvPr/>
        </p:nvSpPr>
        <p:spPr>
          <a:xfrm>
            <a:off x="0" y="0"/>
            <a:ext cx="2297430" cy="51435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8" name="Google Shape;658;p39"/>
          <p:cNvSpPr/>
          <p:nvPr/>
        </p:nvSpPr>
        <p:spPr>
          <a:xfrm rot="5400000">
            <a:off x="724865" y="-724866"/>
            <a:ext cx="859421" cy="2309152"/>
          </a:xfrm>
          <a:prstGeom prst="round1Rect">
            <a:avLst>
              <a:gd name="adj" fmla="val 16667"/>
            </a:avLst>
          </a:prstGeom>
          <a:solidFill>
            <a:srgbClr val="0C0D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59" name="Google Shape;659;p39"/>
          <p:cNvSpPr txBox="1"/>
          <p:nvPr/>
        </p:nvSpPr>
        <p:spPr>
          <a:xfrm>
            <a:off x="375203" y="291210"/>
            <a:ext cx="15588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b="1">
              <a:solidFill>
                <a:schemeClr val="lt1"/>
              </a:solidFill>
              <a:latin typeface="Quattrocento Sans"/>
              <a:ea typeface="Quattrocento Sans"/>
              <a:cs typeface="Quattrocento Sans"/>
              <a:sym typeface="Quattrocento Sans"/>
            </a:endParaRPr>
          </a:p>
        </p:txBody>
      </p:sp>
      <p:sp>
        <p:nvSpPr>
          <p:cNvPr id="660" name="Google Shape;660;p39"/>
          <p:cNvSpPr/>
          <p:nvPr/>
        </p:nvSpPr>
        <p:spPr>
          <a:xfrm>
            <a:off x="287415" y="1773706"/>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Playlist</a:t>
            </a:r>
            <a:endParaRPr sz="1100"/>
          </a:p>
        </p:txBody>
      </p:sp>
      <p:sp>
        <p:nvSpPr>
          <p:cNvPr id="661" name="Google Shape;661;p39"/>
          <p:cNvSpPr/>
          <p:nvPr/>
        </p:nvSpPr>
        <p:spPr>
          <a:xfrm>
            <a:off x="287415" y="3061452"/>
            <a:ext cx="1722600" cy="275188"/>
          </a:xfrm>
          <a:prstGeom prst="roundRect">
            <a:avLst>
              <a:gd name="adj" fmla="val 16667"/>
            </a:avLst>
          </a:prstGeom>
          <a:solidFill>
            <a:srgbClr val="191414"/>
          </a:solid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Your Library</a:t>
            </a:r>
            <a:endParaRPr sz="1100"/>
          </a:p>
        </p:txBody>
      </p:sp>
      <p:sp>
        <p:nvSpPr>
          <p:cNvPr id="662" name="Google Shape;662;p39"/>
          <p:cNvSpPr/>
          <p:nvPr/>
        </p:nvSpPr>
        <p:spPr>
          <a:xfrm>
            <a:off x="287415" y="3567731"/>
            <a:ext cx="1722600" cy="275188"/>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b="1">
                <a:solidFill>
                  <a:schemeClr val="lt1"/>
                </a:solidFill>
                <a:latin typeface="Quattrocento Sans"/>
                <a:ea typeface="Quattrocento Sans"/>
                <a:cs typeface="Quattrocento Sans"/>
                <a:sym typeface="Quattrocento Sans"/>
              </a:rPr>
              <a:t>Trending</a:t>
            </a:r>
            <a:endParaRPr sz="1100"/>
          </a:p>
        </p:txBody>
      </p:sp>
      <p:cxnSp>
        <p:nvCxnSpPr>
          <p:cNvPr id="663" name="Google Shape;663;p39"/>
          <p:cNvCxnSpPr/>
          <p:nvPr/>
        </p:nvCxnSpPr>
        <p:spPr>
          <a:xfrm>
            <a:off x="293751" y="2164439"/>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664" name="Google Shape;664;p39"/>
          <p:cNvCxnSpPr/>
          <p:nvPr/>
        </p:nvCxnSpPr>
        <p:spPr>
          <a:xfrm>
            <a:off x="293751" y="3452185"/>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665" name="Google Shape;665;p39"/>
          <p:cNvSpPr/>
          <p:nvPr/>
        </p:nvSpPr>
        <p:spPr>
          <a:xfrm>
            <a:off x="8309345" y="4731544"/>
            <a:ext cx="583434" cy="411956"/>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666" name="Google Shape;666;p39"/>
          <p:cNvCxnSpPr/>
          <p:nvPr/>
        </p:nvCxnSpPr>
        <p:spPr>
          <a:xfrm>
            <a:off x="2571512" y="4937522"/>
            <a:ext cx="5326380" cy="0"/>
          </a:xfrm>
          <a:prstGeom prst="straightConnector1">
            <a:avLst/>
          </a:prstGeom>
          <a:noFill/>
          <a:ln w="9525" cap="flat" cmpd="sng">
            <a:solidFill>
              <a:schemeClr val="lt1"/>
            </a:solidFill>
            <a:prstDash val="solid"/>
            <a:miter lim="800000"/>
            <a:headEnd type="none" w="sm" len="sm"/>
            <a:tailEnd type="none" w="sm" len="sm"/>
          </a:ln>
        </p:spPr>
      </p:cxnSp>
      <p:sp>
        <p:nvSpPr>
          <p:cNvPr id="667" name="Google Shape;667;p39"/>
          <p:cNvSpPr txBox="1">
            <a:spLocks noGrp="1"/>
          </p:cNvSpPr>
          <p:nvPr>
            <p:ph type="sldNum" idx="12"/>
          </p:nvPr>
        </p:nvSpPr>
        <p:spPr>
          <a:xfrm>
            <a:off x="8380915" y="4800600"/>
            <a:ext cx="44029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17</a:t>
            </a:r>
          </a:p>
        </p:txBody>
      </p:sp>
      <p:sp>
        <p:nvSpPr>
          <p:cNvPr id="668" name="Google Shape;668;p39"/>
          <p:cNvSpPr/>
          <p:nvPr/>
        </p:nvSpPr>
        <p:spPr>
          <a:xfrm>
            <a:off x="287415" y="99223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About Us</a:t>
            </a:r>
            <a:endParaRPr sz="1100"/>
          </a:p>
        </p:txBody>
      </p:sp>
      <p:grpSp>
        <p:nvGrpSpPr>
          <p:cNvPr id="669" name="Google Shape;669;p39"/>
          <p:cNvGrpSpPr/>
          <p:nvPr/>
        </p:nvGrpSpPr>
        <p:grpSpPr>
          <a:xfrm>
            <a:off x="452106" y="1439566"/>
            <a:ext cx="177467" cy="162000"/>
            <a:chOff x="3398838" y="5076826"/>
            <a:chExt cx="346075" cy="315913"/>
          </a:xfrm>
        </p:grpSpPr>
        <p:sp>
          <p:nvSpPr>
            <p:cNvPr id="670" name="Google Shape;670;p39"/>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71" name="Google Shape;671;p39"/>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72" name="Google Shape;672;p39"/>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73" name="Google Shape;673;p39"/>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74" name="Google Shape;674;p39"/>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75" name="Google Shape;675;p39"/>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676" name="Google Shape;676;p39"/>
          <p:cNvGrpSpPr/>
          <p:nvPr/>
        </p:nvGrpSpPr>
        <p:grpSpPr>
          <a:xfrm>
            <a:off x="443782" y="1045299"/>
            <a:ext cx="194114" cy="169067"/>
            <a:chOff x="7005638" y="3648076"/>
            <a:chExt cx="344488" cy="300038"/>
          </a:xfrm>
        </p:grpSpPr>
        <p:sp>
          <p:nvSpPr>
            <p:cNvPr id="677" name="Google Shape;677;p39"/>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678" name="Google Shape;678;p39"/>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679" name="Google Shape;679;p39"/>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680" name="Google Shape;680;p39"/>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681" name="Google Shape;681;p39"/>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682" name="Google Shape;682;p39"/>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683" name="Google Shape;683;p39"/>
          <p:cNvSpPr/>
          <p:nvPr/>
        </p:nvSpPr>
        <p:spPr>
          <a:xfrm>
            <a:off x="287415" y="1382972"/>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Our Album</a:t>
            </a:r>
            <a:endParaRPr sz="1100"/>
          </a:p>
        </p:txBody>
      </p:sp>
      <p:grpSp>
        <p:nvGrpSpPr>
          <p:cNvPr id="684" name="Google Shape;684;p39"/>
          <p:cNvGrpSpPr/>
          <p:nvPr/>
        </p:nvGrpSpPr>
        <p:grpSpPr>
          <a:xfrm>
            <a:off x="455752" y="1830299"/>
            <a:ext cx="170174" cy="162000"/>
            <a:chOff x="5483226" y="731838"/>
            <a:chExt cx="363538" cy="346076"/>
          </a:xfrm>
        </p:grpSpPr>
        <p:sp>
          <p:nvSpPr>
            <p:cNvPr id="685" name="Google Shape;685;p39"/>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686" name="Google Shape;686;p39"/>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687" name="Google Shape;687;p39"/>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688" name="Google Shape;688;p39"/>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689" name="Google Shape;689;p39"/>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690" name="Google Shape;690;p39"/>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691" name="Google Shape;691;p39"/>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692" name="Google Shape;692;p39"/>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693" name="Google Shape;693;p39"/>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694" name="Google Shape;694;p39"/>
          <p:cNvSpPr txBox="1"/>
          <p:nvPr/>
        </p:nvSpPr>
        <p:spPr>
          <a:xfrm>
            <a:off x="2605802" y="291210"/>
            <a:ext cx="1906003" cy="5770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Trending</a:t>
            </a:r>
            <a:endParaRPr sz="1100"/>
          </a:p>
        </p:txBody>
      </p:sp>
      <p:sp>
        <p:nvSpPr>
          <p:cNvPr id="695" name="Google Shape;695;p39"/>
          <p:cNvSpPr/>
          <p:nvPr/>
        </p:nvSpPr>
        <p:spPr>
          <a:xfrm>
            <a:off x="287415" y="227998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Artists</a:t>
            </a:r>
            <a:endParaRPr sz="1100"/>
          </a:p>
        </p:txBody>
      </p:sp>
      <p:pic>
        <p:nvPicPr>
          <p:cNvPr id="696" name="Google Shape;696;p39" descr="Shape&#10;&#10;Description automatically generated with low confidence"/>
          <p:cNvPicPr preferRelativeResize="0"/>
          <p:nvPr/>
        </p:nvPicPr>
        <p:blipFill rotWithShape="1">
          <a:blip r:embed="rId4">
            <a:alphaModFix/>
          </a:blip>
          <a:srcRect/>
          <a:stretch/>
        </p:blipFill>
        <p:spPr>
          <a:xfrm>
            <a:off x="443782" y="2320522"/>
            <a:ext cx="194114" cy="194114"/>
          </a:xfrm>
          <a:prstGeom prst="rect">
            <a:avLst/>
          </a:prstGeom>
          <a:noFill/>
          <a:ln>
            <a:noFill/>
          </a:ln>
        </p:spPr>
      </p:pic>
      <p:sp>
        <p:nvSpPr>
          <p:cNvPr id="697" name="Google Shape;697;p39"/>
          <p:cNvSpPr/>
          <p:nvPr/>
        </p:nvSpPr>
        <p:spPr>
          <a:xfrm>
            <a:off x="287415" y="267071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Podcast &amp; Shows</a:t>
            </a:r>
            <a:endParaRPr sz="1100"/>
          </a:p>
        </p:txBody>
      </p:sp>
      <p:grpSp>
        <p:nvGrpSpPr>
          <p:cNvPr id="698" name="Google Shape;698;p39"/>
          <p:cNvGrpSpPr/>
          <p:nvPr/>
        </p:nvGrpSpPr>
        <p:grpSpPr>
          <a:xfrm>
            <a:off x="467191" y="2704616"/>
            <a:ext cx="143653" cy="207392"/>
            <a:chOff x="3379789" y="1452563"/>
            <a:chExt cx="239713" cy="346075"/>
          </a:xfrm>
        </p:grpSpPr>
        <p:sp>
          <p:nvSpPr>
            <p:cNvPr id="699" name="Google Shape;699;p39"/>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00" name="Google Shape;700;p39"/>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01" name="Google Shape;701;p39"/>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702" name="Google Shape;702;p39"/>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703" name="Google Shape;703;p39"/>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704" name="Google Shape;704;p39"/>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705" name="Google Shape;705;p39"/>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706" name="Google Shape;706;p39"/>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707" name="Google Shape;707;p39"/>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708" name="Google Shape;708;p39"/>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709" name="Google Shape;709;p39"/>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710" name="Google Shape;710;p39"/>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711" name="Google Shape;711;p39"/>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712" name="Google Shape;712;p39"/>
          <p:cNvGrpSpPr/>
          <p:nvPr/>
        </p:nvGrpSpPr>
        <p:grpSpPr>
          <a:xfrm>
            <a:off x="456306" y="3588782"/>
            <a:ext cx="169067" cy="195010"/>
            <a:chOff x="5581651" y="2895601"/>
            <a:chExt cx="300038" cy="346076"/>
          </a:xfrm>
        </p:grpSpPr>
        <p:sp>
          <p:nvSpPr>
            <p:cNvPr id="713" name="Google Shape;713;p39"/>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14" name="Google Shape;714;p39"/>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15" name="Google Shape;715;p39"/>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16" name="Google Shape;716;p39"/>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17" name="Google Shape;717;p39"/>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18" name="Google Shape;718;p39"/>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719" name="Google Shape;719;p39"/>
          <p:cNvGrpSpPr/>
          <p:nvPr/>
        </p:nvGrpSpPr>
        <p:grpSpPr>
          <a:xfrm>
            <a:off x="453594" y="3111800"/>
            <a:ext cx="174491" cy="174491"/>
            <a:chOff x="6203951" y="2895601"/>
            <a:chExt cx="346075" cy="346075"/>
          </a:xfrm>
        </p:grpSpPr>
        <p:sp>
          <p:nvSpPr>
            <p:cNvPr id="720" name="Google Shape;720;p39"/>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21" name="Google Shape;721;p39"/>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22" name="Google Shape;722;p39"/>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23" name="Google Shape;723;p39"/>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24" name="Google Shape;724;p39"/>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725" name="Google Shape;725;p39"/>
          <p:cNvGrpSpPr/>
          <p:nvPr/>
        </p:nvGrpSpPr>
        <p:grpSpPr>
          <a:xfrm>
            <a:off x="5205001" y="2950621"/>
            <a:ext cx="994810" cy="68104"/>
            <a:chOff x="6979603" y="4067544"/>
            <a:chExt cx="1326413" cy="90806"/>
          </a:xfrm>
        </p:grpSpPr>
        <p:sp>
          <p:nvSpPr>
            <p:cNvPr id="726" name="Google Shape;726;p39"/>
            <p:cNvSpPr/>
            <p:nvPr/>
          </p:nvSpPr>
          <p:spPr>
            <a:xfrm>
              <a:off x="6979603" y="4067544"/>
              <a:ext cx="90806" cy="90806"/>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27" name="Google Shape;727;p39"/>
            <p:cNvSpPr/>
            <p:nvPr/>
          </p:nvSpPr>
          <p:spPr>
            <a:xfrm>
              <a:off x="7288505" y="4067544"/>
              <a:ext cx="90806" cy="90806"/>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28" name="Google Shape;728;p39"/>
            <p:cNvSpPr/>
            <p:nvPr/>
          </p:nvSpPr>
          <p:spPr>
            <a:xfrm>
              <a:off x="7597407" y="4067544"/>
              <a:ext cx="90806" cy="90806"/>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29" name="Google Shape;729;p39"/>
            <p:cNvSpPr/>
            <p:nvPr/>
          </p:nvSpPr>
          <p:spPr>
            <a:xfrm>
              <a:off x="7906309" y="4067544"/>
              <a:ext cx="90806" cy="90806"/>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30" name="Google Shape;730;p39"/>
            <p:cNvSpPr/>
            <p:nvPr/>
          </p:nvSpPr>
          <p:spPr>
            <a:xfrm>
              <a:off x="8215210" y="4067544"/>
              <a:ext cx="90806" cy="90806"/>
            </a:xfrm>
            <a:prstGeom prst="ellipse">
              <a:avLst/>
            </a:prstGeom>
            <a:solidFill>
              <a:srgbClr val="5959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pic>
        <p:nvPicPr>
          <p:cNvPr id="731" name="Google Shape;731;p39" descr="A person in a garment holding a guitar&#10;&#10;Description automatically generated with low confidence"/>
          <p:cNvPicPr preferRelativeResize="0"/>
          <p:nvPr/>
        </p:nvPicPr>
        <p:blipFill rotWithShape="1">
          <a:blip r:embed="rId5">
            <a:alphaModFix/>
          </a:blip>
          <a:srcRect l="4733" t="35318" r="4733" b="13386"/>
          <a:stretch/>
        </p:blipFill>
        <p:spPr>
          <a:xfrm>
            <a:off x="7024203" y="1198921"/>
            <a:ext cx="1379233" cy="781467"/>
          </a:xfrm>
          <a:custGeom>
            <a:avLst/>
            <a:gdLst/>
            <a:ahLst/>
            <a:cxnLst/>
            <a:rect l="l" t="t" r="r" b="b"/>
            <a:pathLst>
              <a:path w="1838977" h="1041956" extrusionOk="0">
                <a:moveTo>
                  <a:pt x="173663" y="0"/>
                </a:moveTo>
                <a:lnTo>
                  <a:pt x="1665314" y="0"/>
                </a:lnTo>
                <a:cubicBezTo>
                  <a:pt x="1761225" y="0"/>
                  <a:pt x="1838977" y="77752"/>
                  <a:pt x="1838977" y="173663"/>
                </a:cubicBezTo>
                <a:lnTo>
                  <a:pt x="1838977" y="868293"/>
                </a:lnTo>
                <a:cubicBezTo>
                  <a:pt x="1838977" y="964204"/>
                  <a:pt x="1761225" y="1041956"/>
                  <a:pt x="1665314" y="1041956"/>
                </a:cubicBezTo>
                <a:lnTo>
                  <a:pt x="173663" y="1041956"/>
                </a:lnTo>
                <a:cubicBezTo>
                  <a:pt x="77752" y="1041956"/>
                  <a:pt x="0" y="964204"/>
                  <a:pt x="0" y="868293"/>
                </a:cubicBezTo>
                <a:lnTo>
                  <a:pt x="0" y="173663"/>
                </a:lnTo>
                <a:cubicBezTo>
                  <a:pt x="0" y="77752"/>
                  <a:pt x="77752" y="0"/>
                  <a:pt x="173663" y="0"/>
                </a:cubicBezTo>
                <a:close/>
              </a:path>
            </a:pathLst>
          </a:custGeom>
          <a:noFill/>
          <a:ln>
            <a:noFill/>
          </a:ln>
        </p:spPr>
      </p:pic>
      <p:pic>
        <p:nvPicPr>
          <p:cNvPr id="732" name="Google Shape;732;p39" descr="A group of people sitting on a beach at sunset&#10;&#10;Description automatically generated with low confidence"/>
          <p:cNvPicPr preferRelativeResize="0"/>
          <p:nvPr/>
        </p:nvPicPr>
        <p:blipFill rotWithShape="1">
          <a:blip r:embed="rId6">
            <a:alphaModFix/>
          </a:blip>
          <a:srcRect l="11231" t="9467" r="2473" b="17191"/>
          <a:stretch/>
        </p:blipFill>
        <p:spPr>
          <a:xfrm>
            <a:off x="3001375" y="1198922"/>
            <a:ext cx="1379233" cy="781467"/>
          </a:xfrm>
          <a:custGeom>
            <a:avLst/>
            <a:gdLst/>
            <a:ahLst/>
            <a:cxnLst/>
            <a:rect l="l" t="t" r="r" b="b"/>
            <a:pathLst>
              <a:path w="2545170" h="1442082" extrusionOk="0">
                <a:moveTo>
                  <a:pt x="240352" y="0"/>
                </a:moveTo>
                <a:lnTo>
                  <a:pt x="2304818" y="0"/>
                </a:lnTo>
                <a:cubicBezTo>
                  <a:pt x="2437561" y="0"/>
                  <a:pt x="2545170" y="107609"/>
                  <a:pt x="2545170" y="240352"/>
                </a:cubicBezTo>
                <a:lnTo>
                  <a:pt x="2545170" y="1201730"/>
                </a:lnTo>
                <a:cubicBezTo>
                  <a:pt x="2545170" y="1334473"/>
                  <a:pt x="2437561" y="1442082"/>
                  <a:pt x="2304818" y="1442082"/>
                </a:cubicBezTo>
                <a:lnTo>
                  <a:pt x="240352" y="1442082"/>
                </a:lnTo>
                <a:cubicBezTo>
                  <a:pt x="107609" y="1442082"/>
                  <a:pt x="0" y="1334473"/>
                  <a:pt x="0" y="1201730"/>
                </a:cubicBezTo>
                <a:lnTo>
                  <a:pt x="0" y="240352"/>
                </a:lnTo>
                <a:cubicBezTo>
                  <a:pt x="0" y="107609"/>
                  <a:pt x="107609" y="0"/>
                  <a:pt x="240352" y="0"/>
                </a:cubicBezTo>
                <a:close/>
              </a:path>
            </a:pathLst>
          </a:custGeom>
          <a:noFill/>
          <a:ln>
            <a:noFill/>
          </a:ln>
        </p:spPr>
      </p:pic>
      <p:sp>
        <p:nvSpPr>
          <p:cNvPr id="733" name="Google Shape;733;p39"/>
          <p:cNvSpPr txBox="1"/>
          <p:nvPr/>
        </p:nvSpPr>
        <p:spPr>
          <a:xfrm>
            <a:off x="4886719" y="2013983"/>
            <a:ext cx="1632234" cy="71822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500" b="1">
                <a:solidFill>
                  <a:schemeClr val="lt1"/>
                </a:solidFill>
                <a:latin typeface="Quattrocento Sans"/>
                <a:ea typeface="Quattrocento Sans"/>
                <a:cs typeface="Quattrocento Sans"/>
                <a:sym typeface="Quattrocento Sans"/>
              </a:rPr>
              <a:t>TOP #1</a:t>
            </a:r>
            <a:endParaRPr lang="en-US" sz="1100"/>
          </a:p>
          <a:p>
            <a:pPr algn="ctr"/>
            <a:r>
              <a:rPr lang="en" sz="1200" b="1">
                <a:solidFill>
                  <a:schemeClr val="lt1"/>
                </a:solidFill>
                <a:latin typeface="Quattrocento Sans"/>
              </a:rPr>
              <a:t>HOLD ON</a:t>
            </a:r>
          </a:p>
        </p:txBody>
      </p:sp>
      <p:sp>
        <p:nvSpPr>
          <p:cNvPr id="734" name="Google Shape;734;p39"/>
          <p:cNvSpPr txBox="1"/>
          <p:nvPr/>
        </p:nvSpPr>
        <p:spPr>
          <a:xfrm>
            <a:off x="7063282" y="2000126"/>
            <a:ext cx="1301075" cy="57250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400" b="1">
                <a:solidFill>
                  <a:schemeClr val="lt1"/>
                </a:solidFill>
                <a:latin typeface="Quattrocento Sans"/>
                <a:ea typeface="Quattrocento Sans"/>
                <a:cs typeface="Quattrocento Sans"/>
                <a:sym typeface="Quattrocento Sans"/>
              </a:rPr>
              <a:t>TOP #</a:t>
            </a:r>
            <a:r>
              <a:rPr lang="en" b="1">
                <a:solidFill>
                  <a:schemeClr val="lt1"/>
                </a:solidFill>
                <a:latin typeface="Quattrocento Sans"/>
                <a:ea typeface="Quattrocento Sans"/>
                <a:cs typeface="Quattrocento Sans"/>
                <a:sym typeface="Quattrocento Sans"/>
              </a:rPr>
              <a:t>2</a:t>
            </a:r>
            <a:endParaRPr sz="1100">
              <a:solidFill>
                <a:schemeClr val="lt1"/>
              </a:solidFill>
            </a:endParaRPr>
          </a:p>
          <a:p>
            <a:pPr marL="0" marR="0" lvl="0" indent="0" algn="ctr" rtl="0">
              <a:spcBef>
                <a:spcPts val="0"/>
              </a:spcBef>
              <a:spcAft>
                <a:spcPts val="0"/>
              </a:spcAft>
              <a:buNone/>
            </a:pPr>
            <a:r>
              <a:rPr lang="en" sz="1100" b="1">
                <a:solidFill>
                  <a:schemeClr val="lt1"/>
                </a:solidFill>
                <a:latin typeface="Quattrocento Sans"/>
              </a:rPr>
              <a:t>ANYONE</a:t>
            </a:r>
          </a:p>
        </p:txBody>
      </p:sp>
      <p:sp>
        <p:nvSpPr>
          <p:cNvPr id="735" name="Google Shape;735;p39"/>
          <p:cNvSpPr txBox="1"/>
          <p:nvPr/>
        </p:nvSpPr>
        <p:spPr>
          <a:xfrm>
            <a:off x="3040454" y="2000126"/>
            <a:ext cx="1301075" cy="57250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400" b="1" dirty="0">
                <a:solidFill>
                  <a:schemeClr val="lt1"/>
                </a:solidFill>
                <a:latin typeface="Quattrocento Sans"/>
                <a:ea typeface="Quattrocento Sans"/>
                <a:cs typeface="Quattrocento Sans"/>
                <a:sym typeface="Quattrocento Sans"/>
              </a:rPr>
              <a:t>TOP #</a:t>
            </a:r>
            <a:r>
              <a:rPr lang="en" b="1" dirty="0">
                <a:solidFill>
                  <a:schemeClr val="lt1"/>
                </a:solidFill>
                <a:latin typeface="Quattrocento Sans"/>
                <a:ea typeface="Quattrocento Sans"/>
                <a:cs typeface="Quattrocento Sans"/>
                <a:sym typeface="Quattrocento Sans"/>
              </a:rPr>
              <a:t>3</a:t>
            </a:r>
            <a:endParaRPr sz="1100" dirty="0"/>
          </a:p>
          <a:p>
            <a:pPr algn="ctr"/>
            <a:r>
              <a:rPr lang="en" sz="1100" b="1" dirty="0">
                <a:solidFill>
                  <a:schemeClr val="lt1"/>
                </a:solidFill>
                <a:latin typeface="Quattrocento Sans"/>
              </a:rPr>
              <a:t>SORRY </a:t>
            </a:r>
          </a:p>
        </p:txBody>
      </p:sp>
      <p:sp>
        <p:nvSpPr>
          <p:cNvPr id="736" name="Google Shape;736;p39"/>
          <p:cNvSpPr/>
          <p:nvPr/>
        </p:nvSpPr>
        <p:spPr>
          <a:xfrm>
            <a:off x="3048586" y="3135032"/>
            <a:ext cx="5844192" cy="373773"/>
          </a:xfrm>
          <a:prstGeom prst="roundRect">
            <a:avLst>
              <a:gd name="adj" fmla="val 21650"/>
            </a:avLst>
          </a:prstGeom>
          <a:gradFill>
            <a:gsLst>
              <a:gs pos="0">
                <a:srgbClr val="7F7F7F">
                  <a:alpha val="44705"/>
                </a:srgbClr>
              </a:gs>
              <a:gs pos="100000">
                <a:srgbClr val="191414">
                  <a:alpha val="24705"/>
                </a:srgbClr>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37" name="Google Shape;737;p39"/>
          <p:cNvSpPr/>
          <p:nvPr/>
        </p:nvSpPr>
        <p:spPr>
          <a:xfrm>
            <a:off x="3048586" y="3596222"/>
            <a:ext cx="5844192" cy="1056655"/>
          </a:xfrm>
          <a:prstGeom prst="roundRect">
            <a:avLst>
              <a:gd name="adj" fmla="val 8552"/>
            </a:avLst>
          </a:prstGeom>
          <a:gradFill>
            <a:gsLst>
              <a:gs pos="0">
                <a:schemeClr val="dk1"/>
              </a:gs>
              <a:gs pos="100000">
                <a:srgbClr val="191414">
                  <a:alpha val="0"/>
                </a:srgbClr>
              </a:gs>
            </a:gsLst>
            <a:lin ang="15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38" name="Google Shape;738;p39"/>
          <p:cNvSpPr txBox="1"/>
          <p:nvPr/>
        </p:nvSpPr>
        <p:spPr>
          <a:xfrm>
            <a:off x="3268261" y="3204970"/>
            <a:ext cx="5404843" cy="233899"/>
          </a:xfrm>
          <a:prstGeom prst="rect">
            <a:avLst/>
          </a:prstGeom>
          <a:noFill/>
          <a:ln>
            <a:noFill/>
          </a:ln>
        </p:spPr>
        <p:txBody>
          <a:bodyPr spcFirstLastPara="1" wrap="square" lIns="0" tIns="0" rIns="0" bIns="0" anchor="ctr" anchorCtr="0">
            <a:noAutofit/>
          </a:bodyPr>
          <a:lstStyle/>
          <a:p>
            <a:r>
              <a:rPr lang="en" sz="1100" dirty="0">
                <a:solidFill>
                  <a:schemeClr val="lt1"/>
                </a:solidFill>
                <a:latin typeface="Quattrocento Sans"/>
                <a:sym typeface="Quattrocento Sans"/>
              </a:rPr>
              <a:t>Top 3 tracks by a Top Artist,  Justin Bieber.</a:t>
            </a:r>
            <a:endParaRPr lang="en-US" dirty="0">
              <a:solidFill>
                <a:schemeClr val="lt1"/>
              </a:solidFill>
            </a:endParaRPr>
          </a:p>
        </p:txBody>
      </p:sp>
      <p:grpSp>
        <p:nvGrpSpPr>
          <p:cNvPr id="739" name="Google Shape;739;p39"/>
          <p:cNvGrpSpPr/>
          <p:nvPr/>
        </p:nvGrpSpPr>
        <p:grpSpPr>
          <a:xfrm>
            <a:off x="2690863" y="3209883"/>
            <a:ext cx="239836" cy="224071"/>
            <a:chOff x="4768851" y="762001"/>
            <a:chExt cx="338138" cy="315912"/>
          </a:xfrm>
        </p:grpSpPr>
        <p:cxnSp>
          <p:nvCxnSpPr>
            <p:cNvPr id="740" name="Google Shape;740;p39"/>
            <p:cNvCxnSpPr/>
            <p:nvPr/>
          </p:nvCxnSpPr>
          <p:spPr>
            <a:xfrm>
              <a:off x="4814889" y="762001"/>
              <a:ext cx="223838" cy="0"/>
            </a:xfrm>
            <a:prstGeom prst="straightConnector1">
              <a:avLst/>
            </a:prstGeom>
            <a:noFill/>
            <a:ln w="14275" cap="rnd" cmpd="sng">
              <a:solidFill>
                <a:srgbClr val="1DB954"/>
              </a:solidFill>
              <a:prstDash val="solid"/>
              <a:round/>
              <a:headEnd type="none" w="med" len="med"/>
              <a:tailEnd type="none" w="med" len="med"/>
            </a:ln>
          </p:spPr>
        </p:cxnSp>
        <p:cxnSp>
          <p:nvCxnSpPr>
            <p:cNvPr id="741" name="Google Shape;741;p39"/>
            <p:cNvCxnSpPr/>
            <p:nvPr/>
          </p:nvCxnSpPr>
          <p:spPr>
            <a:xfrm>
              <a:off x="4814889" y="822326"/>
              <a:ext cx="223838" cy="0"/>
            </a:xfrm>
            <a:prstGeom prst="straightConnector1">
              <a:avLst/>
            </a:prstGeom>
            <a:noFill/>
            <a:ln w="14275" cap="rnd" cmpd="sng">
              <a:solidFill>
                <a:srgbClr val="1DB954"/>
              </a:solidFill>
              <a:prstDash val="solid"/>
              <a:round/>
              <a:headEnd type="none" w="med" len="med"/>
              <a:tailEnd type="none" w="med" len="med"/>
            </a:ln>
          </p:spPr>
        </p:cxnSp>
        <p:cxnSp>
          <p:nvCxnSpPr>
            <p:cNvPr id="742" name="Google Shape;742;p39"/>
            <p:cNvCxnSpPr/>
            <p:nvPr/>
          </p:nvCxnSpPr>
          <p:spPr>
            <a:xfrm>
              <a:off x="4814889" y="882651"/>
              <a:ext cx="209550" cy="0"/>
            </a:xfrm>
            <a:prstGeom prst="straightConnector1">
              <a:avLst/>
            </a:prstGeom>
            <a:noFill/>
            <a:ln w="14275" cap="rnd" cmpd="sng">
              <a:solidFill>
                <a:srgbClr val="1DB954"/>
              </a:solidFill>
              <a:prstDash val="solid"/>
              <a:round/>
              <a:headEnd type="none" w="med" len="med"/>
              <a:tailEnd type="none" w="med" len="med"/>
            </a:ln>
          </p:spPr>
        </p:cxnSp>
        <p:cxnSp>
          <p:nvCxnSpPr>
            <p:cNvPr id="743" name="Google Shape;743;p39"/>
            <p:cNvCxnSpPr/>
            <p:nvPr/>
          </p:nvCxnSpPr>
          <p:spPr>
            <a:xfrm>
              <a:off x="4814889" y="942976"/>
              <a:ext cx="119063" cy="0"/>
            </a:xfrm>
            <a:prstGeom prst="straightConnector1">
              <a:avLst/>
            </a:prstGeom>
            <a:noFill/>
            <a:ln w="14275" cap="rnd" cmpd="sng">
              <a:solidFill>
                <a:srgbClr val="1DB954"/>
              </a:solidFill>
              <a:prstDash val="solid"/>
              <a:round/>
              <a:headEnd type="none" w="med" len="med"/>
              <a:tailEnd type="none" w="med" len="med"/>
            </a:ln>
          </p:spPr>
        </p:cxnSp>
        <p:cxnSp>
          <p:nvCxnSpPr>
            <p:cNvPr id="744" name="Google Shape;744;p39"/>
            <p:cNvCxnSpPr/>
            <p:nvPr/>
          </p:nvCxnSpPr>
          <p:spPr>
            <a:xfrm>
              <a:off x="4814889" y="1001713"/>
              <a:ext cx="119063" cy="0"/>
            </a:xfrm>
            <a:prstGeom prst="straightConnector1">
              <a:avLst/>
            </a:prstGeom>
            <a:noFill/>
            <a:ln w="14275" cap="rnd" cmpd="sng">
              <a:solidFill>
                <a:srgbClr val="1DB954"/>
              </a:solidFill>
              <a:prstDash val="solid"/>
              <a:round/>
              <a:headEnd type="none" w="med" len="med"/>
              <a:tailEnd type="none" w="med" len="med"/>
            </a:ln>
          </p:spPr>
        </p:cxnSp>
        <p:cxnSp>
          <p:nvCxnSpPr>
            <p:cNvPr id="745" name="Google Shape;745;p39"/>
            <p:cNvCxnSpPr/>
            <p:nvPr/>
          </p:nvCxnSpPr>
          <p:spPr>
            <a:xfrm>
              <a:off x="4768851" y="762001"/>
              <a:ext cx="15875" cy="0"/>
            </a:xfrm>
            <a:prstGeom prst="straightConnector1">
              <a:avLst/>
            </a:prstGeom>
            <a:noFill/>
            <a:ln w="14275" cap="rnd" cmpd="sng">
              <a:solidFill>
                <a:srgbClr val="1DB954"/>
              </a:solidFill>
              <a:prstDash val="solid"/>
              <a:round/>
              <a:headEnd type="none" w="med" len="med"/>
              <a:tailEnd type="none" w="med" len="med"/>
            </a:ln>
          </p:spPr>
        </p:cxnSp>
        <p:cxnSp>
          <p:nvCxnSpPr>
            <p:cNvPr id="746" name="Google Shape;746;p39"/>
            <p:cNvCxnSpPr/>
            <p:nvPr/>
          </p:nvCxnSpPr>
          <p:spPr>
            <a:xfrm>
              <a:off x="4768851" y="822326"/>
              <a:ext cx="15875" cy="0"/>
            </a:xfrm>
            <a:prstGeom prst="straightConnector1">
              <a:avLst/>
            </a:prstGeom>
            <a:noFill/>
            <a:ln w="14275" cap="rnd" cmpd="sng">
              <a:solidFill>
                <a:srgbClr val="1DB954"/>
              </a:solidFill>
              <a:prstDash val="solid"/>
              <a:round/>
              <a:headEnd type="none" w="med" len="med"/>
              <a:tailEnd type="none" w="med" len="med"/>
            </a:ln>
          </p:spPr>
        </p:cxnSp>
        <p:cxnSp>
          <p:nvCxnSpPr>
            <p:cNvPr id="747" name="Google Shape;747;p39"/>
            <p:cNvCxnSpPr/>
            <p:nvPr/>
          </p:nvCxnSpPr>
          <p:spPr>
            <a:xfrm>
              <a:off x="4768851" y="882651"/>
              <a:ext cx="15875" cy="0"/>
            </a:xfrm>
            <a:prstGeom prst="straightConnector1">
              <a:avLst/>
            </a:prstGeom>
            <a:noFill/>
            <a:ln w="14275" cap="rnd" cmpd="sng">
              <a:solidFill>
                <a:srgbClr val="1DB954"/>
              </a:solidFill>
              <a:prstDash val="solid"/>
              <a:round/>
              <a:headEnd type="none" w="med" len="med"/>
              <a:tailEnd type="none" w="med" len="med"/>
            </a:ln>
          </p:spPr>
        </p:cxnSp>
        <p:cxnSp>
          <p:nvCxnSpPr>
            <p:cNvPr id="748" name="Google Shape;748;p39"/>
            <p:cNvCxnSpPr/>
            <p:nvPr/>
          </p:nvCxnSpPr>
          <p:spPr>
            <a:xfrm>
              <a:off x="4768851" y="942976"/>
              <a:ext cx="15875" cy="0"/>
            </a:xfrm>
            <a:prstGeom prst="straightConnector1">
              <a:avLst/>
            </a:prstGeom>
            <a:noFill/>
            <a:ln w="14275" cap="rnd" cmpd="sng">
              <a:solidFill>
                <a:srgbClr val="1DB954"/>
              </a:solidFill>
              <a:prstDash val="solid"/>
              <a:round/>
              <a:headEnd type="none" w="med" len="med"/>
              <a:tailEnd type="none" w="med" len="med"/>
            </a:ln>
          </p:spPr>
        </p:cxnSp>
        <p:cxnSp>
          <p:nvCxnSpPr>
            <p:cNvPr id="749" name="Google Shape;749;p39"/>
            <p:cNvCxnSpPr/>
            <p:nvPr/>
          </p:nvCxnSpPr>
          <p:spPr>
            <a:xfrm>
              <a:off x="4768851" y="1001713"/>
              <a:ext cx="15875" cy="0"/>
            </a:xfrm>
            <a:prstGeom prst="straightConnector1">
              <a:avLst/>
            </a:prstGeom>
            <a:noFill/>
            <a:ln w="14275" cap="rnd" cmpd="sng">
              <a:solidFill>
                <a:srgbClr val="1DB954"/>
              </a:solidFill>
              <a:prstDash val="solid"/>
              <a:round/>
              <a:headEnd type="none" w="med" len="med"/>
              <a:tailEnd type="none" w="med" len="med"/>
            </a:ln>
          </p:spPr>
        </p:cxnSp>
        <p:sp>
          <p:nvSpPr>
            <p:cNvPr id="750" name="Google Shape;750;p39"/>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51" name="Google Shape;751;p39"/>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52" name="Google Shape;752;p39"/>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753" name="Google Shape;753;p39"/>
          <p:cNvSpPr txBox="1"/>
          <p:nvPr/>
        </p:nvSpPr>
        <p:spPr>
          <a:xfrm>
            <a:off x="3268261" y="3685968"/>
            <a:ext cx="5419433" cy="715550"/>
          </a:xfrm>
          <a:prstGeom prst="rect">
            <a:avLst/>
          </a:prstGeom>
          <a:noFill/>
          <a:ln>
            <a:noFill/>
          </a:ln>
        </p:spPr>
        <p:txBody>
          <a:bodyPr spcFirstLastPara="1" wrap="square" lIns="0" tIns="34275" rIns="68575" bIns="34275" anchor="t" anchorCtr="0">
            <a:spAutoFit/>
          </a:bodyPr>
          <a:lstStyle/>
          <a:p>
            <a:pPr marL="0" marR="0" lvl="0" indent="0" algn="l" rtl="0">
              <a:spcBef>
                <a:spcPts val="0"/>
              </a:spcBef>
              <a:spcAft>
                <a:spcPts val="0"/>
              </a:spcAft>
              <a:buNone/>
            </a:pPr>
            <a:r>
              <a:rPr lang="en-US" sz="1400" b="0" i="0" dirty="0">
                <a:solidFill>
                  <a:srgbClr val="D1D5DB"/>
                </a:solidFill>
                <a:effectLst/>
                <a:latin typeface="Söhne"/>
              </a:rPr>
              <a:t>The top three tracks by Justin Bieber, based on their respective popularity rankings, are "Hold On" with a popularity score of 572, "Anyone" with 443, and "Sorry" with 406.</a:t>
            </a:r>
            <a:endParaRPr lang="en" sz="1100" dirty="0">
              <a:solidFill>
                <a:schemeClr val="lt1"/>
              </a:solidFill>
              <a:latin typeface="Quattrocento Sans"/>
              <a:ea typeface="Quattrocento Sans"/>
              <a:cs typeface="Quattrocento Sans"/>
            </a:endParaRPr>
          </a:p>
        </p:txBody>
      </p:sp>
      <p:grpSp>
        <p:nvGrpSpPr>
          <p:cNvPr id="754" name="Google Shape;754;p39"/>
          <p:cNvGrpSpPr/>
          <p:nvPr/>
        </p:nvGrpSpPr>
        <p:grpSpPr>
          <a:xfrm>
            <a:off x="2703625" y="3994772"/>
            <a:ext cx="214313" cy="259556"/>
            <a:chOff x="4872038" y="2895601"/>
            <a:chExt cx="285750" cy="346075"/>
          </a:xfrm>
        </p:grpSpPr>
        <p:sp>
          <p:nvSpPr>
            <p:cNvPr id="755" name="Google Shape;755;p39"/>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56" name="Google Shape;756;p39"/>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57" name="Google Shape;757;p39"/>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58" name="Google Shape;758;p39"/>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59" name="Google Shape;759;p39"/>
            <p:cNvCxnSpPr/>
            <p:nvPr/>
          </p:nvCxnSpPr>
          <p:spPr>
            <a:xfrm>
              <a:off x="4902200" y="2925763"/>
              <a:ext cx="239713" cy="0"/>
            </a:xfrm>
            <a:prstGeom prst="straightConnector1">
              <a:avLst/>
            </a:prstGeom>
            <a:noFill/>
            <a:ln w="14275" cap="rnd" cmpd="sng">
              <a:solidFill>
                <a:srgbClr val="1DB954"/>
              </a:solidFill>
              <a:prstDash val="solid"/>
              <a:round/>
              <a:headEnd type="none" w="med" len="med"/>
              <a:tailEnd type="none" w="med" len="med"/>
            </a:ln>
          </p:spPr>
        </p:cxnSp>
      </p:grpSp>
      <p:sp>
        <p:nvSpPr>
          <p:cNvPr id="760" name="Google Shape;760;p39"/>
          <p:cNvSpPr/>
          <p:nvPr/>
        </p:nvSpPr>
        <p:spPr>
          <a:xfrm>
            <a:off x="287415" y="395846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Help</a:t>
            </a:r>
            <a:endParaRPr sz="1100"/>
          </a:p>
        </p:txBody>
      </p:sp>
      <p:sp>
        <p:nvSpPr>
          <p:cNvPr id="761" name="Google Shape;761;p39"/>
          <p:cNvSpPr/>
          <p:nvPr/>
        </p:nvSpPr>
        <p:spPr>
          <a:xfrm>
            <a:off x="287415" y="4349200"/>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Report History</a:t>
            </a:r>
            <a:endParaRPr sz="1100"/>
          </a:p>
        </p:txBody>
      </p:sp>
      <p:pic>
        <p:nvPicPr>
          <p:cNvPr id="762" name="Google Shape;762;p39" descr="Badge Question Mark outline"/>
          <p:cNvPicPr preferRelativeResize="0"/>
          <p:nvPr/>
        </p:nvPicPr>
        <p:blipFill rotWithShape="1">
          <a:blip r:embed="rId7">
            <a:alphaModFix/>
          </a:blip>
          <a:srcRect/>
          <a:stretch/>
        </p:blipFill>
        <p:spPr>
          <a:xfrm>
            <a:off x="438221" y="3989438"/>
            <a:ext cx="213241" cy="213241"/>
          </a:xfrm>
          <a:prstGeom prst="rect">
            <a:avLst/>
          </a:prstGeom>
          <a:noFill/>
          <a:ln>
            <a:noFill/>
          </a:ln>
        </p:spPr>
      </p:pic>
      <p:pic>
        <p:nvPicPr>
          <p:cNvPr id="763" name="Google Shape;763;p39" descr="Customer review outline"/>
          <p:cNvPicPr preferRelativeResize="0"/>
          <p:nvPr/>
        </p:nvPicPr>
        <p:blipFill rotWithShape="1">
          <a:blip r:embed="rId8">
            <a:alphaModFix/>
          </a:blip>
          <a:srcRect/>
          <a:stretch/>
        </p:blipFill>
        <p:spPr>
          <a:xfrm>
            <a:off x="438221" y="4380173"/>
            <a:ext cx="213241" cy="2132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768"/>
        <p:cNvGrpSpPr/>
        <p:nvPr/>
      </p:nvGrpSpPr>
      <p:grpSpPr>
        <a:xfrm>
          <a:off x="0" y="0"/>
          <a:ext cx="0" cy="0"/>
          <a:chOff x="0" y="0"/>
          <a:chExt cx="0" cy="0"/>
        </a:xfrm>
      </p:grpSpPr>
      <p:grpSp>
        <p:nvGrpSpPr>
          <p:cNvPr id="769" name="Google Shape;769;p40"/>
          <p:cNvGrpSpPr/>
          <p:nvPr/>
        </p:nvGrpSpPr>
        <p:grpSpPr>
          <a:xfrm>
            <a:off x="2560319" y="1061756"/>
            <a:ext cx="6042395" cy="477942"/>
            <a:chOff x="3413759" y="1415674"/>
            <a:chExt cx="8443279" cy="1108946"/>
          </a:xfrm>
        </p:grpSpPr>
        <p:sp>
          <p:nvSpPr>
            <p:cNvPr id="770" name="Google Shape;770;p40"/>
            <p:cNvSpPr/>
            <p:nvPr/>
          </p:nvSpPr>
          <p:spPr>
            <a:xfrm>
              <a:off x="3413759" y="1415674"/>
              <a:ext cx="8443279" cy="1108946"/>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771" name="Google Shape;771;p40"/>
            <p:cNvSpPr txBox="1"/>
            <p:nvPr/>
          </p:nvSpPr>
          <p:spPr>
            <a:xfrm>
              <a:off x="4505581" y="1707313"/>
              <a:ext cx="6587811" cy="525669"/>
            </a:xfrm>
            <a:prstGeom prst="rect">
              <a:avLst/>
            </a:prstGeom>
            <a:noFill/>
            <a:ln>
              <a:noFill/>
            </a:ln>
          </p:spPr>
          <p:txBody>
            <a:bodyPr spcFirstLastPara="1" wrap="square" lIns="0" tIns="34275" rIns="0" bIns="34275" anchor="t" anchorCtr="0">
              <a:noAutofit/>
            </a:bodyPr>
            <a:lstStyle/>
            <a:p>
              <a:r>
                <a:rPr lang="en-US" sz="1100" u="sng" dirty="0">
                  <a:solidFill>
                    <a:srgbClr val="0097A7"/>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Spotify Technology (SPOT) Financial Statements: Income - Stock Analysis</a:t>
              </a:r>
              <a:endParaRPr lang="en-US" sz="1100" dirty="0">
                <a:solidFill>
                  <a:srgbClr val="0097A7"/>
                </a:solidFill>
                <a:latin typeface="Helvetica Neue"/>
                <a:ea typeface="Helvetica Neue"/>
                <a:cs typeface="Helvetica Neue"/>
                <a:sym typeface="Helvetica Neue"/>
              </a:endParaRPr>
            </a:p>
            <a:p>
              <a:pPr marL="0" marR="0" lvl="0" indent="0" algn="l" rtl="0">
                <a:spcBef>
                  <a:spcPts val="0"/>
                </a:spcBef>
                <a:spcAft>
                  <a:spcPts val="0"/>
                </a:spcAft>
                <a:buNone/>
              </a:pPr>
              <a:endParaRPr sz="1100" dirty="0">
                <a:solidFill>
                  <a:schemeClr val="lt1"/>
                </a:solidFill>
                <a:latin typeface="Quattrocento Sans"/>
                <a:ea typeface="Quattrocento Sans"/>
                <a:cs typeface="Quattrocento Sans"/>
                <a:sym typeface="Quattrocento Sans"/>
              </a:endParaRPr>
            </a:p>
          </p:txBody>
        </p:sp>
      </p:grpSp>
      <p:sp>
        <p:nvSpPr>
          <p:cNvPr id="772" name="Google Shape;772;p40"/>
          <p:cNvSpPr/>
          <p:nvPr/>
        </p:nvSpPr>
        <p:spPr>
          <a:xfrm>
            <a:off x="0" y="0"/>
            <a:ext cx="2297430" cy="51435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73" name="Google Shape;773;p40"/>
          <p:cNvSpPr/>
          <p:nvPr/>
        </p:nvSpPr>
        <p:spPr>
          <a:xfrm rot="5400000">
            <a:off x="724865" y="-724866"/>
            <a:ext cx="859421" cy="2309152"/>
          </a:xfrm>
          <a:prstGeom prst="round1Rect">
            <a:avLst>
              <a:gd name="adj" fmla="val 16667"/>
            </a:avLst>
          </a:prstGeom>
          <a:solidFill>
            <a:srgbClr val="0C0D0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774" name="Google Shape;774;p40"/>
          <p:cNvSpPr txBox="1"/>
          <p:nvPr/>
        </p:nvSpPr>
        <p:spPr>
          <a:xfrm>
            <a:off x="375203" y="291210"/>
            <a:ext cx="15588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1100"/>
          </a:p>
        </p:txBody>
      </p:sp>
      <p:sp>
        <p:nvSpPr>
          <p:cNvPr id="775" name="Google Shape;775;p40"/>
          <p:cNvSpPr/>
          <p:nvPr/>
        </p:nvSpPr>
        <p:spPr>
          <a:xfrm>
            <a:off x="287415" y="1773706"/>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Playlist</a:t>
            </a:r>
            <a:endParaRPr sz="1100"/>
          </a:p>
        </p:txBody>
      </p:sp>
      <p:sp>
        <p:nvSpPr>
          <p:cNvPr id="776" name="Google Shape;776;p40"/>
          <p:cNvSpPr/>
          <p:nvPr/>
        </p:nvSpPr>
        <p:spPr>
          <a:xfrm>
            <a:off x="287415" y="3061452"/>
            <a:ext cx="1722600" cy="275188"/>
          </a:xfrm>
          <a:prstGeom prst="roundRect">
            <a:avLst>
              <a:gd name="adj" fmla="val 16667"/>
            </a:avLst>
          </a:prstGeom>
          <a:solidFill>
            <a:srgbClr val="191414"/>
          </a:solid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Your Library</a:t>
            </a:r>
            <a:endParaRPr sz="1100"/>
          </a:p>
        </p:txBody>
      </p:sp>
      <p:cxnSp>
        <p:nvCxnSpPr>
          <p:cNvPr id="777" name="Google Shape;777;p40"/>
          <p:cNvCxnSpPr/>
          <p:nvPr/>
        </p:nvCxnSpPr>
        <p:spPr>
          <a:xfrm>
            <a:off x="293751" y="2164439"/>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778" name="Google Shape;778;p40"/>
          <p:cNvCxnSpPr/>
          <p:nvPr/>
        </p:nvCxnSpPr>
        <p:spPr>
          <a:xfrm>
            <a:off x="293751" y="3452185"/>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779" name="Google Shape;779;p40"/>
          <p:cNvSpPr/>
          <p:nvPr/>
        </p:nvSpPr>
        <p:spPr>
          <a:xfrm>
            <a:off x="8305269" y="4731544"/>
            <a:ext cx="583434" cy="411956"/>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IN" sz="1400" dirty="0">
                <a:solidFill>
                  <a:schemeClr val="lt1"/>
                </a:solidFill>
                <a:latin typeface="Quattrocento Sans"/>
                <a:ea typeface="Quattrocento Sans"/>
                <a:cs typeface="Quattrocento Sans"/>
                <a:sym typeface="Quattrocento Sans"/>
              </a:rPr>
              <a:t>18</a:t>
            </a:r>
            <a:endParaRPr sz="1400" dirty="0">
              <a:solidFill>
                <a:schemeClr val="lt1"/>
              </a:solidFill>
              <a:latin typeface="Quattrocento Sans"/>
              <a:ea typeface="Quattrocento Sans"/>
              <a:cs typeface="Quattrocento Sans"/>
              <a:sym typeface="Quattrocento Sans"/>
            </a:endParaRPr>
          </a:p>
        </p:txBody>
      </p:sp>
      <p:cxnSp>
        <p:nvCxnSpPr>
          <p:cNvPr id="780" name="Google Shape;780;p40"/>
          <p:cNvCxnSpPr/>
          <p:nvPr/>
        </p:nvCxnSpPr>
        <p:spPr>
          <a:xfrm>
            <a:off x="2571512" y="4937522"/>
            <a:ext cx="5326380" cy="0"/>
          </a:xfrm>
          <a:prstGeom prst="straightConnector1">
            <a:avLst/>
          </a:prstGeom>
          <a:noFill/>
          <a:ln w="9525" cap="flat" cmpd="sng">
            <a:solidFill>
              <a:schemeClr val="lt1"/>
            </a:solidFill>
            <a:prstDash val="solid"/>
            <a:miter lim="800000"/>
            <a:headEnd type="none" w="sm" len="sm"/>
            <a:tailEnd type="none" w="sm" len="sm"/>
          </a:ln>
        </p:spPr>
      </p:cxnSp>
      <p:sp>
        <p:nvSpPr>
          <p:cNvPr id="782" name="Google Shape;782;p40"/>
          <p:cNvSpPr/>
          <p:nvPr/>
        </p:nvSpPr>
        <p:spPr>
          <a:xfrm>
            <a:off x="287415" y="99223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About Us</a:t>
            </a:r>
            <a:endParaRPr sz="1100"/>
          </a:p>
        </p:txBody>
      </p:sp>
      <p:grpSp>
        <p:nvGrpSpPr>
          <p:cNvPr id="783" name="Google Shape;783;p40"/>
          <p:cNvGrpSpPr/>
          <p:nvPr/>
        </p:nvGrpSpPr>
        <p:grpSpPr>
          <a:xfrm>
            <a:off x="452106" y="1439566"/>
            <a:ext cx="177467" cy="162000"/>
            <a:chOff x="3398838" y="5076826"/>
            <a:chExt cx="346075" cy="315913"/>
          </a:xfrm>
        </p:grpSpPr>
        <p:sp>
          <p:nvSpPr>
            <p:cNvPr id="784" name="Google Shape;784;p40"/>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5" name="Google Shape;785;p40"/>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6" name="Google Shape;786;p40"/>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7" name="Google Shape;787;p40"/>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8" name="Google Shape;788;p40"/>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89" name="Google Shape;789;p40"/>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790" name="Google Shape;790;p40"/>
          <p:cNvGrpSpPr/>
          <p:nvPr/>
        </p:nvGrpSpPr>
        <p:grpSpPr>
          <a:xfrm>
            <a:off x="443782" y="1045299"/>
            <a:ext cx="194114" cy="169067"/>
            <a:chOff x="7005638" y="3648076"/>
            <a:chExt cx="344488" cy="300038"/>
          </a:xfrm>
        </p:grpSpPr>
        <p:sp>
          <p:nvSpPr>
            <p:cNvPr id="791" name="Google Shape;791;p40"/>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92" name="Google Shape;792;p40"/>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793" name="Google Shape;793;p40"/>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794" name="Google Shape;794;p40"/>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795" name="Google Shape;795;p40"/>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796" name="Google Shape;796;p40"/>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797" name="Google Shape;797;p40"/>
          <p:cNvSpPr/>
          <p:nvPr/>
        </p:nvSpPr>
        <p:spPr>
          <a:xfrm>
            <a:off x="287415" y="1382972"/>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Our Album</a:t>
            </a:r>
            <a:endParaRPr sz="1100"/>
          </a:p>
        </p:txBody>
      </p:sp>
      <p:grpSp>
        <p:nvGrpSpPr>
          <p:cNvPr id="798" name="Google Shape;798;p40"/>
          <p:cNvGrpSpPr/>
          <p:nvPr/>
        </p:nvGrpSpPr>
        <p:grpSpPr>
          <a:xfrm>
            <a:off x="455752" y="1830299"/>
            <a:ext cx="170174" cy="162000"/>
            <a:chOff x="5483226" y="731838"/>
            <a:chExt cx="363538" cy="346076"/>
          </a:xfrm>
        </p:grpSpPr>
        <p:sp>
          <p:nvSpPr>
            <p:cNvPr id="799" name="Google Shape;799;p40"/>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00" name="Google Shape;800;p40"/>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801" name="Google Shape;801;p40"/>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802" name="Google Shape;802;p40"/>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803" name="Google Shape;803;p40"/>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804" name="Google Shape;804;p40"/>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805" name="Google Shape;805;p40"/>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806" name="Google Shape;806;p40"/>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807" name="Google Shape;807;p40"/>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808" name="Google Shape;808;p40"/>
          <p:cNvSpPr txBox="1"/>
          <p:nvPr/>
        </p:nvSpPr>
        <p:spPr>
          <a:xfrm>
            <a:off x="2605802" y="291210"/>
            <a:ext cx="1073852" cy="5770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Quattrocento Sans"/>
                <a:ea typeface="Quattrocento Sans"/>
                <a:cs typeface="Quattrocento Sans"/>
                <a:sym typeface="Quattrocento Sans"/>
              </a:rPr>
              <a:t>Help</a:t>
            </a:r>
            <a:endParaRPr sz="1100"/>
          </a:p>
        </p:txBody>
      </p:sp>
      <p:sp>
        <p:nvSpPr>
          <p:cNvPr id="809" name="Google Shape;809;p40"/>
          <p:cNvSpPr/>
          <p:nvPr/>
        </p:nvSpPr>
        <p:spPr>
          <a:xfrm>
            <a:off x="287415" y="227998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Artists</a:t>
            </a:r>
            <a:endParaRPr sz="1100"/>
          </a:p>
        </p:txBody>
      </p:sp>
      <p:pic>
        <p:nvPicPr>
          <p:cNvPr id="810" name="Google Shape;810;p40" descr="Shape&#10;&#10;Description automatically generated with low confidence"/>
          <p:cNvPicPr preferRelativeResize="0"/>
          <p:nvPr/>
        </p:nvPicPr>
        <p:blipFill rotWithShape="1">
          <a:blip r:embed="rId4">
            <a:alphaModFix/>
          </a:blip>
          <a:srcRect/>
          <a:stretch/>
        </p:blipFill>
        <p:spPr>
          <a:xfrm>
            <a:off x="443782" y="2320522"/>
            <a:ext cx="194114" cy="194114"/>
          </a:xfrm>
          <a:prstGeom prst="rect">
            <a:avLst/>
          </a:prstGeom>
          <a:noFill/>
          <a:ln>
            <a:noFill/>
          </a:ln>
        </p:spPr>
      </p:pic>
      <p:sp>
        <p:nvSpPr>
          <p:cNvPr id="811" name="Google Shape;811;p40"/>
          <p:cNvSpPr/>
          <p:nvPr/>
        </p:nvSpPr>
        <p:spPr>
          <a:xfrm>
            <a:off x="287415" y="267071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Podcast &amp; Shows</a:t>
            </a:r>
            <a:endParaRPr sz="1100"/>
          </a:p>
        </p:txBody>
      </p:sp>
      <p:grpSp>
        <p:nvGrpSpPr>
          <p:cNvPr id="812" name="Google Shape;812;p40"/>
          <p:cNvGrpSpPr/>
          <p:nvPr/>
        </p:nvGrpSpPr>
        <p:grpSpPr>
          <a:xfrm>
            <a:off x="467191" y="2704616"/>
            <a:ext cx="143653" cy="207392"/>
            <a:chOff x="3379789" y="1452563"/>
            <a:chExt cx="239713" cy="346075"/>
          </a:xfrm>
        </p:grpSpPr>
        <p:sp>
          <p:nvSpPr>
            <p:cNvPr id="813" name="Google Shape;813;p40"/>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14" name="Google Shape;814;p40"/>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815" name="Google Shape;815;p40"/>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816" name="Google Shape;816;p40"/>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817" name="Google Shape;817;p40"/>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818" name="Google Shape;818;p40"/>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819" name="Google Shape;819;p40"/>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820" name="Google Shape;820;p40"/>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821" name="Google Shape;821;p40"/>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822" name="Google Shape;822;p40"/>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823" name="Google Shape;823;p40"/>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824" name="Google Shape;824;p40"/>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825" name="Google Shape;825;p40"/>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826" name="Google Shape;826;p40"/>
          <p:cNvGrpSpPr/>
          <p:nvPr/>
        </p:nvGrpSpPr>
        <p:grpSpPr>
          <a:xfrm>
            <a:off x="456306" y="3588782"/>
            <a:ext cx="169067" cy="195010"/>
            <a:chOff x="5581651" y="2895601"/>
            <a:chExt cx="300038" cy="346076"/>
          </a:xfrm>
        </p:grpSpPr>
        <p:sp>
          <p:nvSpPr>
            <p:cNvPr id="827" name="Google Shape;827;p40"/>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28" name="Google Shape;828;p40"/>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29" name="Google Shape;829;p40"/>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0" name="Google Shape;830;p40"/>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1" name="Google Shape;831;p40"/>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2" name="Google Shape;832;p40"/>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833" name="Google Shape;833;p40"/>
          <p:cNvGrpSpPr/>
          <p:nvPr/>
        </p:nvGrpSpPr>
        <p:grpSpPr>
          <a:xfrm>
            <a:off x="453594" y="3111800"/>
            <a:ext cx="174491" cy="174491"/>
            <a:chOff x="6203951" y="2895601"/>
            <a:chExt cx="346075" cy="346075"/>
          </a:xfrm>
        </p:grpSpPr>
        <p:sp>
          <p:nvSpPr>
            <p:cNvPr id="834" name="Google Shape;834;p40"/>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5" name="Google Shape;835;p40"/>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6" name="Google Shape;836;p40"/>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7" name="Google Shape;837;p40"/>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38" name="Google Shape;838;p40"/>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839" name="Google Shape;839;p40"/>
          <p:cNvSpPr/>
          <p:nvPr/>
        </p:nvSpPr>
        <p:spPr>
          <a:xfrm>
            <a:off x="287415" y="4349200"/>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Report History</a:t>
            </a:r>
            <a:endParaRPr sz="1100"/>
          </a:p>
        </p:txBody>
      </p:sp>
      <p:pic>
        <p:nvPicPr>
          <p:cNvPr id="840" name="Google Shape;840;p40" descr="Customer review outline"/>
          <p:cNvPicPr preferRelativeResize="0"/>
          <p:nvPr/>
        </p:nvPicPr>
        <p:blipFill rotWithShape="1">
          <a:blip r:embed="rId5">
            <a:alphaModFix/>
          </a:blip>
          <a:srcRect/>
          <a:stretch/>
        </p:blipFill>
        <p:spPr>
          <a:xfrm>
            <a:off x="438221" y="4380173"/>
            <a:ext cx="213241" cy="213241"/>
          </a:xfrm>
          <a:prstGeom prst="rect">
            <a:avLst/>
          </a:prstGeom>
          <a:noFill/>
          <a:ln>
            <a:noFill/>
          </a:ln>
        </p:spPr>
      </p:pic>
      <p:sp>
        <p:nvSpPr>
          <p:cNvPr id="841" name="Google Shape;841;p40"/>
          <p:cNvSpPr/>
          <p:nvPr/>
        </p:nvSpPr>
        <p:spPr>
          <a:xfrm>
            <a:off x="287415" y="3958465"/>
            <a:ext cx="1722600" cy="275188"/>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b="1">
                <a:solidFill>
                  <a:schemeClr val="lt1"/>
                </a:solidFill>
                <a:latin typeface="Quattrocento Sans"/>
                <a:ea typeface="Quattrocento Sans"/>
                <a:cs typeface="Quattrocento Sans"/>
                <a:sym typeface="Quattrocento Sans"/>
              </a:rPr>
              <a:t>Help</a:t>
            </a:r>
            <a:endParaRPr sz="1100"/>
          </a:p>
        </p:txBody>
      </p:sp>
      <p:sp>
        <p:nvSpPr>
          <p:cNvPr id="842" name="Google Shape;842;p40"/>
          <p:cNvSpPr/>
          <p:nvPr/>
        </p:nvSpPr>
        <p:spPr>
          <a:xfrm>
            <a:off x="287415" y="3567731"/>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Trending</a:t>
            </a:r>
            <a:endParaRPr sz="1100"/>
          </a:p>
        </p:txBody>
      </p:sp>
      <p:pic>
        <p:nvPicPr>
          <p:cNvPr id="843" name="Google Shape;843;p40" descr="Badge Question Mark outline"/>
          <p:cNvPicPr preferRelativeResize="0"/>
          <p:nvPr/>
        </p:nvPicPr>
        <p:blipFill rotWithShape="1">
          <a:blip r:embed="rId6">
            <a:alphaModFix/>
          </a:blip>
          <a:srcRect/>
          <a:stretch/>
        </p:blipFill>
        <p:spPr>
          <a:xfrm>
            <a:off x="438221" y="3989438"/>
            <a:ext cx="213241" cy="213241"/>
          </a:xfrm>
          <a:prstGeom prst="rect">
            <a:avLst/>
          </a:prstGeom>
          <a:noFill/>
          <a:ln>
            <a:noFill/>
          </a:ln>
        </p:spPr>
      </p:pic>
      <p:grpSp>
        <p:nvGrpSpPr>
          <p:cNvPr id="844" name="Google Shape;844;p40"/>
          <p:cNvGrpSpPr/>
          <p:nvPr/>
        </p:nvGrpSpPr>
        <p:grpSpPr>
          <a:xfrm>
            <a:off x="2548556" y="1586757"/>
            <a:ext cx="6054158" cy="434242"/>
            <a:chOff x="3413759" y="1415676"/>
            <a:chExt cx="8443279" cy="844155"/>
          </a:xfrm>
        </p:grpSpPr>
        <p:sp>
          <p:nvSpPr>
            <p:cNvPr id="845" name="Google Shape;845;p40"/>
            <p:cNvSpPr/>
            <p:nvPr/>
          </p:nvSpPr>
          <p:spPr>
            <a:xfrm>
              <a:off x="3413759" y="1415676"/>
              <a:ext cx="8443279" cy="844155"/>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846" name="Google Shape;846;p40"/>
            <p:cNvSpPr txBox="1"/>
            <p:nvPr/>
          </p:nvSpPr>
          <p:spPr>
            <a:xfrm>
              <a:off x="4632936" y="1649680"/>
              <a:ext cx="6587811" cy="525669"/>
            </a:xfrm>
            <a:prstGeom prst="rect">
              <a:avLst/>
            </a:prstGeom>
            <a:noFill/>
            <a:ln>
              <a:noFill/>
            </a:ln>
          </p:spPr>
          <p:txBody>
            <a:bodyPr spcFirstLastPara="1" wrap="square" lIns="0" tIns="34275" rIns="0" bIns="34275" anchor="t" anchorCtr="0">
              <a:noAutofit/>
            </a:bodyPr>
            <a:lstStyle/>
            <a:p>
              <a:r>
                <a:rPr lang="en-US" sz="1100" u="sng" dirty="0">
                  <a:solidFill>
                    <a:srgbClr val="0097A7"/>
                  </a:solidFill>
                  <a:latin typeface="Helvetica Neue"/>
                  <a:ea typeface="Helvetica Neue"/>
                  <a:cs typeface="Helvetica Neue"/>
                  <a:sym typeface="Helvetica Neue"/>
                  <a:hlinkClick r:id="rId7">
                    <a:extLst>
                      <a:ext uri="{A12FA001-AC4F-418D-AE19-62706E023703}">
                        <ahyp:hlinkClr xmlns:ahyp="http://schemas.microsoft.com/office/drawing/2018/hyperlinkcolor" val="tx"/>
                      </a:ext>
                    </a:extLst>
                  </a:hlinkClick>
                </a:rPr>
                <a:t>Spotify Revenue and Usage Statistics (2023) - Business of Apps</a:t>
              </a:r>
              <a:endParaRPr lang="en-US" sz="1100" dirty="0">
                <a:solidFill>
                  <a:srgbClr val="0097A7"/>
                </a:solidFill>
                <a:latin typeface="Helvetica Neue"/>
                <a:ea typeface="Helvetica Neue"/>
                <a:cs typeface="Helvetica Neue"/>
                <a:sym typeface="Helvetica Neue"/>
              </a:endParaRPr>
            </a:p>
            <a:p>
              <a:pPr marL="0" marR="0" lvl="0" indent="0" algn="l" rtl="0">
                <a:spcBef>
                  <a:spcPts val="0"/>
                </a:spcBef>
                <a:spcAft>
                  <a:spcPts val="0"/>
                </a:spcAft>
                <a:buNone/>
              </a:pPr>
              <a:endParaRPr sz="1100" dirty="0">
                <a:solidFill>
                  <a:schemeClr val="lt1"/>
                </a:solidFill>
                <a:latin typeface="Quattrocento Sans"/>
                <a:ea typeface="Quattrocento Sans"/>
                <a:cs typeface="Quattrocento Sans"/>
                <a:sym typeface="Quattrocento Sans"/>
              </a:endParaRPr>
            </a:p>
          </p:txBody>
        </p:sp>
      </p:grpSp>
      <p:grpSp>
        <p:nvGrpSpPr>
          <p:cNvPr id="847" name="Google Shape;847;p40"/>
          <p:cNvGrpSpPr/>
          <p:nvPr/>
        </p:nvGrpSpPr>
        <p:grpSpPr>
          <a:xfrm>
            <a:off x="2551573" y="2124724"/>
            <a:ext cx="6054158" cy="561498"/>
            <a:chOff x="3398075" y="672390"/>
            <a:chExt cx="8203578" cy="912029"/>
          </a:xfrm>
        </p:grpSpPr>
        <p:sp>
          <p:nvSpPr>
            <p:cNvPr id="848" name="Google Shape;848;p40"/>
            <p:cNvSpPr/>
            <p:nvPr/>
          </p:nvSpPr>
          <p:spPr>
            <a:xfrm>
              <a:off x="3398075" y="672390"/>
              <a:ext cx="8203578" cy="912029"/>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849" name="Google Shape;849;p40"/>
            <p:cNvSpPr txBox="1"/>
            <p:nvPr/>
          </p:nvSpPr>
          <p:spPr>
            <a:xfrm>
              <a:off x="4455570" y="886464"/>
              <a:ext cx="6587811" cy="525669"/>
            </a:xfrm>
            <a:prstGeom prst="rect">
              <a:avLst/>
            </a:prstGeom>
            <a:noFill/>
            <a:ln>
              <a:noFill/>
            </a:ln>
          </p:spPr>
          <p:txBody>
            <a:bodyPr spcFirstLastPara="1" wrap="square" lIns="0" tIns="34275" rIns="0" bIns="34275" anchor="t" anchorCtr="0">
              <a:noAutofit/>
            </a:bodyPr>
            <a:lstStyle/>
            <a:p>
              <a:r>
                <a:rPr lang="en-US" sz="1100" u="sng" dirty="0">
                  <a:solidFill>
                    <a:srgbClr val="0097A7"/>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Spotify in 2013: revenues of €746.9m and a €93.1m operating loss</a:t>
              </a:r>
              <a:endParaRPr lang="en-US" sz="1100" dirty="0">
                <a:solidFill>
                  <a:srgbClr val="0097A7"/>
                </a:solidFill>
                <a:latin typeface="Helvetica Neue"/>
                <a:ea typeface="Helvetica Neue"/>
                <a:cs typeface="Helvetica Neue"/>
                <a:sym typeface="Helvetica Neue"/>
              </a:endParaRPr>
            </a:p>
            <a:p>
              <a:pPr marL="0" marR="0" lvl="0" indent="0" algn="l" rtl="0">
                <a:spcBef>
                  <a:spcPts val="0"/>
                </a:spcBef>
                <a:spcAft>
                  <a:spcPts val="0"/>
                </a:spcAft>
                <a:buNone/>
              </a:pPr>
              <a:endParaRPr sz="1100" dirty="0">
                <a:solidFill>
                  <a:schemeClr val="lt1"/>
                </a:solidFill>
                <a:latin typeface="Quattrocento Sans"/>
                <a:ea typeface="Quattrocento Sans"/>
                <a:cs typeface="Quattrocento Sans"/>
                <a:sym typeface="Quattrocento Sans"/>
              </a:endParaRPr>
            </a:p>
          </p:txBody>
        </p:sp>
      </p:grpSp>
      <p:grpSp>
        <p:nvGrpSpPr>
          <p:cNvPr id="850" name="Google Shape;850;p40"/>
          <p:cNvGrpSpPr/>
          <p:nvPr/>
        </p:nvGrpSpPr>
        <p:grpSpPr>
          <a:xfrm>
            <a:off x="2537385" y="2726591"/>
            <a:ext cx="6065043" cy="483660"/>
            <a:chOff x="3492489" y="1190203"/>
            <a:chExt cx="8443279" cy="1108946"/>
          </a:xfrm>
        </p:grpSpPr>
        <p:sp>
          <p:nvSpPr>
            <p:cNvPr id="851" name="Google Shape;851;p40"/>
            <p:cNvSpPr/>
            <p:nvPr/>
          </p:nvSpPr>
          <p:spPr>
            <a:xfrm>
              <a:off x="3492489" y="1190203"/>
              <a:ext cx="8443279" cy="1108946"/>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852" name="Google Shape;852;p40"/>
            <p:cNvSpPr txBox="1"/>
            <p:nvPr/>
          </p:nvSpPr>
          <p:spPr>
            <a:xfrm>
              <a:off x="4395172" y="1300416"/>
              <a:ext cx="6587811" cy="525669"/>
            </a:xfrm>
            <a:prstGeom prst="rect">
              <a:avLst/>
            </a:prstGeom>
            <a:noFill/>
            <a:ln>
              <a:noFill/>
            </a:ln>
          </p:spPr>
          <p:txBody>
            <a:bodyPr spcFirstLastPara="1" wrap="square" lIns="0" tIns="34275" rIns="0" bIns="34275" anchor="t" anchorCtr="0">
              <a:noAutofit/>
            </a:bodyPr>
            <a:lstStyle/>
            <a:p>
              <a:pPr marL="158750" lvl="0" algn="l" rtl="0">
                <a:lnSpc>
                  <a:spcPct val="115000"/>
                </a:lnSpc>
                <a:spcBef>
                  <a:spcPts val="0"/>
                </a:spcBef>
                <a:spcAft>
                  <a:spcPts val="0"/>
                </a:spcAft>
                <a:buClr>
                  <a:srgbClr val="0097A7"/>
                </a:buClr>
                <a:buSzPts val="1100"/>
              </a:pPr>
              <a:r>
                <a:rPr lang="en-US" sz="1100" u="sng" dirty="0">
                  <a:solidFill>
                    <a:srgbClr val="0097A7"/>
                  </a:solidFill>
                  <a:latin typeface="Helvetica Neue"/>
                  <a:ea typeface="Helvetica Neue"/>
                  <a:cs typeface="Helvetica Neue"/>
                  <a:sym typeface="Helvetica Neue"/>
                  <a:hlinkClick r:id="rId9">
                    <a:extLst>
                      <a:ext uri="{A12FA001-AC4F-418D-AE19-62706E023703}">
                        <ahyp:hlinkClr xmlns:ahyp="http://schemas.microsoft.com/office/drawing/2018/hyperlinkcolor" val="tx"/>
                      </a:ext>
                    </a:extLst>
                  </a:hlinkClick>
                </a:rPr>
                <a:t>40+ Spotify statistics 2023: SPOT stock, revenue and performance | Invezz</a:t>
              </a:r>
              <a:endParaRPr lang="en-US" sz="1100" dirty="0">
                <a:solidFill>
                  <a:srgbClr val="0097A7"/>
                </a:solidFill>
                <a:latin typeface="Helvetica Neue"/>
                <a:ea typeface="Helvetica Neue"/>
                <a:cs typeface="Helvetica Neue"/>
                <a:sym typeface="Helvetica Neue"/>
              </a:endParaRPr>
            </a:p>
          </p:txBody>
        </p:sp>
      </p:grpSp>
      <p:grpSp>
        <p:nvGrpSpPr>
          <p:cNvPr id="853" name="Google Shape;853;p40"/>
          <p:cNvGrpSpPr/>
          <p:nvPr/>
        </p:nvGrpSpPr>
        <p:grpSpPr>
          <a:xfrm>
            <a:off x="2798830" y="3400511"/>
            <a:ext cx="384126" cy="315296"/>
            <a:chOff x="4879140" y="2115101"/>
            <a:chExt cx="713170" cy="819092"/>
          </a:xfrm>
        </p:grpSpPr>
        <p:sp>
          <p:nvSpPr>
            <p:cNvPr id="854" name="Google Shape;854;p40"/>
            <p:cNvSpPr/>
            <p:nvPr/>
          </p:nvSpPr>
          <p:spPr>
            <a:xfrm>
              <a:off x="4879140" y="2286565"/>
              <a:ext cx="620090" cy="647628"/>
            </a:xfrm>
            <a:custGeom>
              <a:avLst/>
              <a:gdLst/>
              <a:ahLst/>
              <a:cxnLst/>
              <a:rect l="l" t="t" r="r" b="b"/>
              <a:pathLst>
                <a:path w="620091" h="647628" extrusionOk="0">
                  <a:moveTo>
                    <a:pt x="396357" y="422619"/>
                  </a:moveTo>
                  <a:lnTo>
                    <a:pt x="381232" y="237186"/>
                  </a:lnTo>
                  <a:lnTo>
                    <a:pt x="374440" y="111180"/>
                  </a:lnTo>
                  <a:cubicBezTo>
                    <a:pt x="374438" y="111128"/>
                    <a:pt x="374479" y="111084"/>
                    <a:pt x="374532" y="111082"/>
                  </a:cubicBezTo>
                  <a:cubicBezTo>
                    <a:pt x="374550" y="111081"/>
                    <a:pt x="374568" y="111086"/>
                    <a:pt x="374583" y="111095"/>
                  </a:cubicBezTo>
                  <a:lnTo>
                    <a:pt x="451860" y="153290"/>
                  </a:lnTo>
                  <a:cubicBezTo>
                    <a:pt x="466754" y="161427"/>
                    <a:pt x="484899" y="160803"/>
                    <a:pt x="499199" y="151662"/>
                  </a:cubicBezTo>
                  <a:lnTo>
                    <a:pt x="598478" y="88139"/>
                  </a:lnTo>
                  <a:cubicBezTo>
                    <a:pt x="620155" y="74370"/>
                    <a:pt x="626601" y="45655"/>
                    <a:pt x="612889" y="23941"/>
                  </a:cubicBezTo>
                  <a:lnTo>
                    <a:pt x="612889" y="23941"/>
                  </a:lnTo>
                  <a:cubicBezTo>
                    <a:pt x="599095" y="2271"/>
                    <a:pt x="570347" y="-4113"/>
                    <a:pt x="548677" y="9680"/>
                  </a:cubicBezTo>
                  <a:cubicBezTo>
                    <a:pt x="548647" y="9700"/>
                    <a:pt x="548616" y="9719"/>
                    <a:pt x="548586" y="9739"/>
                  </a:cubicBezTo>
                  <a:lnTo>
                    <a:pt x="472386" y="58431"/>
                  </a:lnTo>
                  <a:lnTo>
                    <a:pt x="374793" y="5643"/>
                  </a:lnTo>
                  <a:cubicBezTo>
                    <a:pt x="363785" y="-317"/>
                    <a:pt x="350848" y="-1617"/>
                    <a:pt x="338874" y="2033"/>
                  </a:cubicBezTo>
                  <a:lnTo>
                    <a:pt x="218668" y="38981"/>
                  </a:lnTo>
                  <a:cubicBezTo>
                    <a:pt x="207556" y="42387"/>
                    <a:pt x="198121" y="49833"/>
                    <a:pt x="192227" y="59850"/>
                  </a:cubicBezTo>
                  <a:lnTo>
                    <a:pt x="140382" y="148785"/>
                  </a:lnTo>
                  <a:lnTo>
                    <a:pt x="56382" y="126877"/>
                  </a:lnTo>
                  <a:cubicBezTo>
                    <a:pt x="31282" y="121412"/>
                    <a:pt x="6505" y="137327"/>
                    <a:pt x="1040" y="162427"/>
                  </a:cubicBezTo>
                  <a:cubicBezTo>
                    <a:pt x="1037" y="162439"/>
                    <a:pt x="1034" y="162450"/>
                    <a:pt x="1032" y="162463"/>
                  </a:cubicBezTo>
                  <a:cubicBezTo>
                    <a:pt x="-4043" y="186314"/>
                    <a:pt x="10050" y="210065"/>
                    <a:pt x="33417" y="217041"/>
                  </a:cubicBezTo>
                  <a:lnTo>
                    <a:pt x="151079" y="247645"/>
                  </a:lnTo>
                  <a:cubicBezTo>
                    <a:pt x="154936" y="248514"/>
                    <a:pt x="158864" y="249024"/>
                    <a:pt x="162814" y="249169"/>
                  </a:cubicBezTo>
                  <a:cubicBezTo>
                    <a:pt x="179360" y="249077"/>
                    <a:pt x="194621" y="240231"/>
                    <a:pt x="202924" y="225918"/>
                  </a:cubicBezTo>
                  <a:lnTo>
                    <a:pt x="229213" y="180551"/>
                  </a:lnTo>
                  <a:cubicBezTo>
                    <a:pt x="229244" y="180509"/>
                    <a:pt x="229303" y="180499"/>
                    <a:pt x="229346" y="180531"/>
                  </a:cubicBezTo>
                  <a:cubicBezTo>
                    <a:pt x="229368" y="180547"/>
                    <a:pt x="229381" y="180572"/>
                    <a:pt x="229384" y="180598"/>
                  </a:cubicBezTo>
                  <a:lnTo>
                    <a:pt x="233327" y="252093"/>
                  </a:lnTo>
                  <a:lnTo>
                    <a:pt x="160156" y="432525"/>
                  </a:lnTo>
                  <a:cubicBezTo>
                    <a:pt x="155884" y="443405"/>
                    <a:pt x="155884" y="455498"/>
                    <a:pt x="160156" y="466377"/>
                  </a:cubicBezTo>
                  <a:lnTo>
                    <a:pt x="217154" y="617386"/>
                  </a:lnTo>
                  <a:cubicBezTo>
                    <a:pt x="223801" y="635391"/>
                    <a:pt x="240873" y="647422"/>
                    <a:pt x="260064" y="647628"/>
                  </a:cubicBezTo>
                  <a:lnTo>
                    <a:pt x="260255" y="647628"/>
                  </a:lnTo>
                  <a:cubicBezTo>
                    <a:pt x="265814" y="647638"/>
                    <a:pt x="271328" y="646615"/>
                    <a:pt x="276514" y="644609"/>
                  </a:cubicBezTo>
                  <a:cubicBezTo>
                    <a:pt x="300491" y="635500"/>
                    <a:pt x="312599" y="608726"/>
                    <a:pt x="303603" y="584706"/>
                  </a:cubicBezTo>
                  <a:lnTo>
                    <a:pt x="253044" y="450661"/>
                  </a:lnTo>
                  <a:lnTo>
                    <a:pt x="296431" y="343981"/>
                  </a:lnTo>
                  <a:cubicBezTo>
                    <a:pt x="296454" y="343928"/>
                    <a:pt x="296517" y="343905"/>
                    <a:pt x="296570" y="343929"/>
                  </a:cubicBezTo>
                  <a:cubicBezTo>
                    <a:pt x="296593" y="343940"/>
                    <a:pt x="296611" y="343958"/>
                    <a:pt x="296621" y="343981"/>
                  </a:cubicBezTo>
                  <a:lnTo>
                    <a:pt x="304708" y="443041"/>
                  </a:lnTo>
                  <a:cubicBezTo>
                    <a:pt x="305391" y="451409"/>
                    <a:pt x="308327" y="459437"/>
                    <a:pt x="313204" y="466272"/>
                  </a:cubicBezTo>
                  <a:lnTo>
                    <a:pt x="405673" y="595812"/>
                  </a:lnTo>
                  <a:cubicBezTo>
                    <a:pt x="420813" y="616589"/>
                    <a:pt x="449930" y="621158"/>
                    <a:pt x="470707" y="606018"/>
                  </a:cubicBezTo>
                  <a:cubicBezTo>
                    <a:pt x="491232" y="591061"/>
                    <a:pt x="495980" y="562413"/>
                    <a:pt x="481377" y="541634"/>
                  </a:cubicBezTo>
                  <a:close/>
                  <a:moveTo>
                    <a:pt x="459565" y="591097"/>
                  </a:moveTo>
                  <a:cubicBezTo>
                    <a:pt x="447218" y="599931"/>
                    <a:pt x="430048" y="597088"/>
                    <a:pt x="421208" y="584744"/>
                  </a:cubicBezTo>
                  <a:lnTo>
                    <a:pt x="328711" y="455223"/>
                  </a:lnTo>
                  <a:cubicBezTo>
                    <a:pt x="325831" y="451178"/>
                    <a:pt x="324100" y="446429"/>
                    <a:pt x="323701" y="441479"/>
                  </a:cubicBezTo>
                  <a:lnTo>
                    <a:pt x="312328" y="302223"/>
                  </a:lnTo>
                  <a:cubicBezTo>
                    <a:pt x="311931" y="296978"/>
                    <a:pt x="307357" y="293047"/>
                    <a:pt x="302111" y="293444"/>
                  </a:cubicBezTo>
                  <a:cubicBezTo>
                    <a:pt x="298502" y="293716"/>
                    <a:pt x="295360" y="296011"/>
                    <a:pt x="294002" y="299366"/>
                  </a:cubicBezTo>
                  <a:lnTo>
                    <a:pt x="233994" y="446898"/>
                  </a:lnTo>
                  <a:cubicBezTo>
                    <a:pt x="233090" y="449123"/>
                    <a:pt x="233060" y="451606"/>
                    <a:pt x="233908" y="453852"/>
                  </a:cubicBezTo>
                  <a:lnTo>
                    <a:pt x="285772" y="591431"/>
                  </a:lnTo>
                  <a:cubicBezTo>
                    <a:pt x="291084" y="605641"/>
                    <a:pt x="283898" y="621471"/>
                    <a:pt x="269703" y="626826"/>
                  </a:cubicBezTo>
                  <a:cubicBezTo>
                    <a:pt x="266672" y="627915"/>
                    <a:pt x="263485" y="628510"/>
                    <a:pt x="260264" y="628588"/>
                  </a:cubicBezTo>
                  <a:cubicBezTo>
                    <a:pt x="248946" y="628438"/>
                    <a:pt x="238891" y="621324"/>
                    <a:pt x="234985" y="610700"/>
                  </a:cubicBezTo>
                  <a:lnTo>
                    <a:pt x="177882" y="459538"/>
                  </a:lnTo>
                  <a:cubicBezTo>
                    <a:pt x="175377" y="453126"/>
                    <a:pt x="175377" y="446005"/>
                    <a:pt x="177882" y="439593"/>
                  </a:cubicBezTo>
                  <a:lnTo>
                    <a:pt x="251825" y="257284"/>
                  </a:lnTo>
                  <a:cubicBezTo>
                    <a:pt x="252357" y="255981"/>
                    <a:pt x="252589" y="254574"/>
                    <a:pt x="252501" y="253169"/>
                  </a:cubicBezTo>
                  <a:lnTo>
                    <a:pt x="248691" y="183485"/>
                  </a:lnTo>
                  <a:lnTo>
                    <a:pt x="248691" y="183485"/>
                  </a:lnTo>
                  <a:lnTo>
                    <a:pt x="246853" y="132450"/>
                  </a:lnTo>
                  <a:cubicBezTo>
                    <a:pt x="246663" y="127189"/>
                    <a:pt x="242246" y="123078"/>
                    <a:pt x="236985" y="123267"/>
                  </a:cubicBezTo>
                  <a:cubicBezTo>
                    <a:pt x="231724" y="123457"/>
                    <a:pt x="227613" y="127875"/>
                    <a:pt x="227803" y="133135"/>
                  </a:cubicBezTo>
                  <a:lnTo>
                    <a:pt x="228203" y="144384"/>
                  </a:lnTo>
                  <a:lnTo>
                    <a:pt x="186483" y="216403"/>
                  </a:lnTo>
                  <a:cubicBezTo>
                    <a:pt x="181587" y="224858"/>
                    <a:pt x="172575" y="230085"/>
                    <a:pt x="162804" y="230138"/>
                  </a:cubicBezTo>
                  <a:lnTo>
                    <a:pt x="162804" y="230138"/>
                  </a:lnTo>
                  <a:cubicBezTo>
                    <a:pt x="160515" y="230138"/>
                    <a:pt x="158234" y="229837"/>
                    <a:pt x="156023" y="229243"/>
                  </a:cubicBezTo>
                  <a:lnTo>
                    <a:pt x="38560" y="198696"/>
                  </a:lnTo>
                  <a:cubicBezTo>
                    <a:pt x="24851" y="194513"/>
                    <a:pt x="16619" y="180539"/>
                    <a:pt x="19605" y="166521"/>
                  </a:cubicBezTo>
                  <a:cubicBezTo>
                    <a:pt x="22809" y="151844"/>
                    <a:pt x="37203" y="142460"/>
                    <a:pt x="51924" y="145451"/>
                  </a:cubicBezTo>
                  <a:lnTo>
                    <a:pt x="142535" y="169035"/>
                  </a:lnTo>
                  <a:cubicBezTo>
                    <a:pt x="146672" y="170117"/>
                    <a:pt x="151022" y="168309"/>
                    <a:pt x="153175" y="164616"/>
                  </a:cubicBezTo>
                  <a:lnTo>
                    <a:pt x="208667" y="69461"/>
                  </a:lnTo>
                  <a:cubicBezTo>
                    <a:pt x="212158" y="63559"/>
                    <a:pt x="217735" y="59180"/>
                    <a:pt x="224298" y="57193"/>
                  </a:cubicBezTo>
                  <a:lnTo>
                    <a:pt x="344513" y="20188"/>
                  </a:lnTo>
                  <a:cubicBezTo>
                    <a:pt x="351593" y="18032"/>
                    <a:pt x="359241" y="18808"/>
                    <a:pt x="365744" y="22341"/>
                  </a:cubicBezTo>
                  <a:lnTo>
                    <a:pt x="468300" y="77833"/>
                  </a:lnTo>
                  <a:cubicBezTo>
                    <a:pt x="471342" y="79475"/>
                    <a:pt x="475035" y="79340"/>
                    <a:pt x="477948" y="77481"/>
                  </a:cubicBezTo>
                  <a:lnTo>
                    <a:pt x="558911" y="25741"/>
                  </a:lnTo>
                  <a:cubicBezTo>
                    <a:pt x="571705" y="17634"/>
                    <a:pt x="588647" y="21434"/>
                    <a:pt x="596754" y="34228"/>
                  </a:cubicBezTo>
                  <a:cubicBezTo>
                    <a:pt x="604861" y="47022"/>
                    <a:pt x="601061" y="63964"/>
                    <a:pt x="588267" y="72071"/>
                  </a:cubicBezTo>
                  <a:lnTo>
                    <a:pt x="488940" y="135612"/>
                  </a:lnTo>
                  <a:cubicBezTo>
                    <a:pt x="480495" y="141001"/>
                    <a:pt x="469787" y="141367"/>
                    <a:pt x="460994" y="136564"/>
                  </a:cubicBezTo>
                  <a:lnTo>
                    <a:pt x="373278" y="88663"/>
                  </a:lnTo>
                  <a:lnTo>
                    <a:pt x="372888" y="80891"/>
                  </a:lnTo>
                  <a:cubicBezTo>
                    <a:pt x="372625" y="75630"/>
                    <a:pt x="368147" y="71579"/>
                    <a:pt x="362887" y="71842"/>
                  </a:cubicBezTo>
                  <a:cubicBezTo>
                    <a:pt x="357626" y="72105"/>
                    <a:pt x="353575" y="76583"/>
                    <a:pt x="353838" y="81843"/>
                  </a:cubicBezTo>
                  <a:lnTo>
                    <a:pt x="354476" y="94292"/>
                  </a:lnTo>
                  <a:cubicBezTo>
                    <a:pt x="354476" y="94492"/>
                    <a:pt x="354419" y="94692"/>
                    <a:pt x="354476" y="94902"/>
                  </a:cubicBezTo>
                  <a:lnTo>
                    <a:pt x="356143" y="125601"/>
                  </a:lnTo>
                  <a:lnTo>
                    <a:pt x="356229" y="127211"/>
                  </a:lnTo>
                  <a:lnTo>
                    <a:pt x="356229" y="127211"/>
                  </a:lnTo>
                  <a:lnTo>
                    <a:pt x="362258" y="238406"/>
                  </a:lnTo>
                  <a:lnTo>
                    <a:pt x="377603" y="426715"/>
                  </a:lnTo>
                  <a:cubicBezTo>
                    <a:pt x="377742" y="428432"/>
                    <a:pt x="378347" y="430079"/>
                    <a:pt x="379355" y="431477"/>
                  </a:cubicBezTo>
                  <a:lnTo>
                    <a:pt x="465909" y="552664"/>
                  </a:lnTo>
                  <a:cubicBezTo>
                    <a:pt x="474771" y="565023"/>
                    <a:pt x="471936" y="582227"/>
                    <a:pt x="459578" y="591089"/>
                  </a:cubicBezTo>
                  <a:cubicBezTo>
                    <a:pt x="459573" y="591092"/>
                    <a:pt x="459569" y="591095"/>
                    <a:pt x="459565" y="59109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855" name="Google Shape;855;p40"/>
            <p:cNvSpPr/>
            <p:nvPr/>
          </p:nvSpPr>
          <p:spPr>
            <a:xfrm>
              <a:off x="5078977" y="2115101"/>
              <a:ext cx="152400" cy="152400"/>
            </a:xfrm>
            <a:custGeom>
              <a:avLst/>
              <a:gdLst/>
              <a:ahLst/>
              <a:cxnLst/>
              <a:rect l="l" t="t" r="r" b="b"/>
              <a:pathLst>
                <a:path w="152400" h="152400" extrusionOk="0">
                  <a:moveTo>
                    <a:pt x="76200" y="152400"/>
                  </a:moveTo>
                  <a:cubicBezTo>
                    <a:pt x="118284" y="152400"/>
                    <a:pt x="152400" y="118284"/>
                    <a:pt x="152400" y="76200"/>
                  </a:cubicBezTo>
                  <a:cubicBezTo>
                    <a:pt x="152400" y="34116"/>
                    <a:pt x="118284" y="0"/>
                    <a:pt x="76200" y="0"/>
                  </a:cubicBezTo>
                  <a:cubicBezTo>
                    <a:pt x="34116" y="0"/>
                    <a:pt x="0" y="34116"/>
                    <a:pt x="0" y="76200"/>
                  </a:cubicBezTo>
                  <a:cubicBezTo>
                    <a:pt x="0" y="118284"/>
                    <a:pt x="34116" y="152400"/>
                    <a:pt x="76200" y="152400"/>
                  </a:cubicBezTo>
                  <a:close/>
                  <a:moveTo>
                    <a:pt x="76200" y="19050"/>
                  </a:moveTo>
                  <a:cubicBezTo>
                    <a:pt x="107763" y="19050"/>
                    <a:pt x="133350" y="44637"/>
                    <a:pt x="133350" y="76200"/>
                  </a:cubicBezTo>
                  <a:cubicBezTo>
                    <a:pt x="133350" y="107763"/>
                    <a:pt x="107763" y="133350"/>
                    <a:pt x="76200" y="133350"/>
                  </a:cubicBezTo>
                  <a:cubicBezTo>
                    <a:pt x="44637" y="133350"/>
                    <a:pt x="19050" y="107763"/>
                    <a:pt x="19050" y="76200"/>
                  </a:cubicBezTo>
                  <a:cubicBezTo>
                    <a:pt x="19060" y="44632"/>
                    <a:pt x="44632" y="19035"/>
                    <a:pt x="76200" y="1899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856" name="Google Shape;856;p40"/>
            <p:cNvSpPr/>
            <p:nvPr/>
          </p:nvSpPr>
          <p:spPr>
            <a:xfrm>
              <a:off x="5375542" y="2439027"/>
              <a:ext cx="216768" cy="263907"/>
            </a:xfrm>
            <a:custGeom>
              <a:avLst/>
              <a:gdLst/>
              <a:ahLst/>
              <a:cxnLst/>
              <a:rect l="l" t="t" r="r" b="b"/>
              <a:pathLst>
                <a:path w="216768" h="263907" extrusionOk="0">
                  <a:moveTo>
                    <a:pt x="215424" y="161792"/>
                  </a:moveTo>
                  <a:lnTo>
                    <a:pt x="186849" y="0"/>
                  </a:lnTo>
                  <a:lnTo>
                    <a:pt x="27934" y="67618"/>
                  </a:lnTo>
                  <a:lnTo>
                    <a:pt x="51289" y="200082"/>
                  </a:lnTo>
                  <a:cubicBezTo>
                    <a:pt x="41461" y="199590"/>
                    <a:pt x="31709" y="202044"/>
                    <a:pt x="23285" y="207131"/>
                  </a:cubicBezTo>
                  <a:cubicBezTo>
                    <a:pt x="3864" y="218351"/>
                    <a:pt x="-5071" y="238001"/>
                    <a:pt x="2921" y="251898"/>
                  </a:cubicBezTo>
                  <a:cubicBezTo>
                    <a:pt x="8108" y="259900"/>
                    <a:pt x="17217" y="264472"/>
                    <a:pt x="26733" y="263852"/>
                  </a:cubicBezTo>
                  <a:cubicBezTo>
                    <a:pt x="35584" y="263670"/>
                    <a:pt x="44235" y="261185"/>
                    <a:pt x="51832" y="256642"/>
                  </a:cubicBezTo>
                  <a:cubicBezTo>
                    <a:pt x="70291" y="245983"/>
                    <a:pt x="79102" y="227762"/>
                    <a:pt x="73072" y="214055"/>
                  </a:cubicBezTo>
                  <a:lnTo>
                    <a:pt x="49260" y="79324"/>
                  </a:lnTo>
                  <a:lnTo>
                    <a:pt x="172132" y="26641"/>
                  </a:lnTo>
                  <a:lnTo>
                    <a:pt x="193421" y="146485"/>
                  </a:lnTo>
                  <a:cubicBezTo>
                    <a:pt x="183463" y="145904"/>
                    <a:pt x="173565" y="148362"/>
                    <a:pt x="165036" y="153533"/>
                  </a:cubicBezTo>
                  <a:cubicBezTo>
                    <a:pt x="145615" y="164744"/>
                    <a:pt x="136671" y="184404"/>
                    <a:pt x="144672" y="198301"/>
                  </a:cubicBezTo>
                  <a:cubicBezTo>
                    <a:pt x="149859" y="206303"/>
                    <a:pt x="158969" y="210872"/>
                    <a:pt x="168484" y="210245"/>
                  </a:cubicBezTo>
                  <a:cubicBezTo>
                    <a:pt x="177330" y="210062"/>
                    <a:pt x="185976" y="207580"/>
                    <a:pt x="193573" y="203044"/>
                  </a:cubicBezTo>
                  <a:cubicBezTo>
                    <a:pt x="211499" y="192691"/>
                    <a:pt x="220338" y="175289"/>
                    <a:pt x="215424" y="161792"/>
                  </a:cubicBezTo>
                  <a:close/>
                  <a:moveTo>
                    <a:pt x="42335" y="240125"/>
                  </a:moveTo>
                  <a:cubicBezTo>
                    <a:pt x="31077" y="246621"/>
                    <a:pt x="21114" y="245269"/>
                    <a:pt x="19428" y="242354"/>
                  </a:cubicBezTo>
                  <a:cubicBezTo>
                    <a:pt x="17742" y="239439"/>
                    <a:pt x="21552" y="230124"/>
                    <a:pt x="32810" y="223628"/>
                  </a:cubicBezTo>
                  <a:cubicBezTo>
                    <a:pt x="37525" y="220742"/>
                    <a:pt x="42907" y="219127"/>
                    <a:pt x="48431" y="218942"/>
                  </a:cubicBezTo>
                  <a:cubicBezTo>
                    <a:pt x="52241" y="218942"/>
                    <a:pt x="54918" y="219970"/>
                    <a:pt x="55718" y="221361"/>
                  </a:cubicBezTo>
                  <a:cubicBezTo>
                    <a:pt x="57394" y="224314"/>
                    <a:pt x="53594" y="233629"/>
                    <a:pt x="42335" y="240125"/>
                  </a:cubicBezTo>
                  <a:close/>
                  <a:moveTo>
                    <a:pt x="184144" y="186557"/>
                  </a:moveTo>
                  <a:cubicBezTo>
                    <a:pt x="172904" y="193043"/>
                    <a:pt x="162912" y="191691"/>
                    <a:pt x="161236" y="188786"/>
                  </a:cubicBezTo>
                  <a:cubicBezTo>
                    <a:pt x="159559" y="185880"/>
                    <a:pt x="163360" y="176555"/>
                    <a:pt x="174619" y="170050"/>
                  </a:cubicBezTo>
                  <a:cubicBezTo>
                    <a:pt x="179334" y="167181"/>
                    <a:pt x="184713" y="165583"/>
                    <a:pt x="190230" y="165411"/>
                  </a:cubicBezTo>
                  <a:cubicBezTo>
                    <a:pt x="194040" y="165411"/>
                    <a:pt x="196726" y="166440"/>
                    <a:pt x="197526" y="167830"/>
                  </a:cubicBezTo>
                  <a:cubicBezTo>
                    <a:pt x="199174" y="170698"/>
                    <a:pt x="195364" y="180013"/>
                    <a:pt x="184144" y="186557"/>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857" name="Google Shape;857;p40"/>
          <p:cNvGrpSpPr/>
          <p:nvPr/>
        </p:nvGrpSpPr>
        <p:grpSpPr>
          <a:xfrm>
            <a:off x="2790404" y="1754152"/>
            <a:ext cx="316247" cy="288343"/>
            <a:chOff x="4191205" y="3196935"/>
            <a:chExt cx="647700" cy="590550"/>
          </a:xfrm>
        </p:grpSpPr>
        <p:sp>
          <p:nvSpPr>
            <p:cNvPr id="858" name="Google Shape;858;p40"/>
            <p:cNvSpPr/>
            <p:nvPr/>
          </p:nvSpPr>
          <p:spPr>
            <a:xfrm>
              <a:off x="4191205" y="3768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59" name="Google Shape;859;p40"/>
            <p:cNvSpPr/>
            <p:nvPr/>
          </p:nvSpPr>
          <p:spPr>
            <a:xfrm>
              <a:off x="4362655" y="3768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0" name="Google Shape;860;p40"/>
            <p:cNvSpPr/>
            <p:nvPr/>
          </p:nvSpPr>
          <p:spPr>
            <a:xfrm>
              <a:off x="4534105" y="3768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1" name="Google Shape;861;p40"/>
            <p:cNvSpPr/>
            <p:nvPr/>
          </p:nvSpPr>
          <p:spPr>
            <a:xfrm>
              <a:off x="4705555" y="3768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2" name="Google Shape;862;p40"/>
            <p:cNvSpPr/>
            <p:nvPr/>
          </p:nvSpPr>
          <p:spPr>
            <a:xfrm>
              <a:off x="4191205" y="36731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3" name="Google Shape;863;p40"/>
            <p:cNvSpPr/>
            <p:nvPr/>
          </p:nvSpPr>
          <p:spPr>
            <a:xfrm>
              <a:off x="4362655" y="36731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4" name="Google Shape;864;p40"/>
            <p:cNvSpPr/>
            <p:nvPr/>
          </p:nvSpPr>
          <p:spPr>
            <a:xfrm>
              <a:off x="4534105" y="36731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5" name="Google Shape;865;p40"/>
            <p:cNvSpPr/>
            <p:nvPr/>
          </p:nvSpPr>
          <p:spPr>
            <a:xfrm>
              <a:off x="4705555" y="36731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6" name="Google Shape;866;p40"/>
            <p:cNvSpPr/>
            <p:nvPr/>
          </p:nvSpPr>
          <p:spPr>
            <a:xfrm>
              <a:off x="4191205" y="35779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7" name="Google Shape;867;p40"/>
            <p:cNvSpPr/>
            <p:nvPr/>
          </p:nvSpPr>
          <p:spPr>
            <a:xfrm>
              <a:off x="4362655" y="35779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8" name="Google Shape;868;p40"/>
            <p:cNvSpPr/>
            <p:nvPr/>
          </p:nvSpPr>
          <p:spPr>
            <a:xfrm>
              <a:off x="4534105" y="35779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69" name="Google Shape;869;p40"/>
            <p:cNvSpPr/>
            <p:nvPr/>
          </p:nvSpPr>
          <p:spPr>
            <a:xfrm>
              <a:off x="4705555" y="35779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0" name="Google Shape;870;p40"/>
            <p:cNvSpPr/>
            <p:nvPr/>
          </p:nvSpPr>
          <p:spPr>
            <a:xfrm>
              <a:off x="4191205" y="34826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1" name="Google Shape;871;p40"/>
            <p:cNvSpPr/>
            <p:nvPr/>
          </p:nvSpPr>
          <p:spPr>
            <a:xfrm>
              <a:off x="4362655" y="34826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872" name="Google Shape;872;p40"/>
            <p:cNvSpPr/>
            <p:nvPr/>
          </p:nvSpPr>
          <p:spPr>
            <a:xfrm>
              <a:off x="4705555" y="34826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3" name="Google Shape;873;p40"/>
            <p:cNvSpPr/>
            <p:nvPr/>
          </p:nvSpPr>
          <p:spPr>
            <a:xfrm>
              <a:off x="4191205" y="3387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4" name="Google Shape;874;p40"/>
            <p:cNvSpPr/>
            <p:nvPr/>
          </p:nvSpPr>
          <p:spPr>
            <a:xfrm>
              <a:off x="4362655" y="3387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5" name="Google Shape;875;p40"/>
            <p:cNvSpPr/>
            <p:nvPr/>
          </p:nvSpPr>
          <p:spPr>
            <a:xfrm>
              <a:off x="4705555" y="33874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6" name="Google Shape;876;p40"/>
            <p:cNvSpPr/>
            <p:nvPr/>
          </p:nvSpPr>
          <p:spPr>
            <a:xfrm>
              <a:off x="4362655" y="32921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7" name="Google Shape;877;p40"/>
            <p:cNvSpPr/>
            <p:nvPr/>
          </p:nvSpPr>
          <p:spPr>
            <a:xfrm>
              <a:off x="4362655" y="319693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78" name="Google Shape;878;p40"/>
            <p:cNvSpPr/>
            <p:nvPr/>
          </p:nvSpPr>
          <p:spPr>
            <a:xfrm>
              <a:off x="4705555" y="3292185"/>
              <a:ext cx="133350" cy="19050"/>
            </a:xfrm>
            <a:custGeom>
              <a:avLst/>
              <a:gdLst/>
              <a:ahLst/>
              <a:cxnLst/>
              <a:rect l="l" t="t" r="r" b="b"/>
              <a:pathLst>
                <a:path w="133350" h="19050" extrusionOk="0">
                  <a:moveTo>
                    <a:pt x="0" y="0"/>
                  </a:moveTo>
                  <a:lnTo>
                    <a:pt x="133350" y="0"/>
                  </a:lnTo>
                  <a:lnTo>
                    <a:pt x="133350" y="19050"/>
                  </a:lnTo>
                  <a:lnTo>
                    <a:pt x="0" y="19050"/>
                  </a:ln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879" name="Google Shape;879;p40"/>
          <p:cNvGrpSpPr/>
          <p:nvPr/>
        </p:nvGrpSpPr>
        <p:grpSpPr>
          <a:xfrm>
            <a:off x="2807892" y="2845563"/>
            <a:ext cx="334836" cy="390680"/>
            <a:chOff x="5608643" y="3761395"/>
            <a:chExt cx="685771" cy="800145"/>
          </a:xfrm>
        </p:grpSpPr>
        <p:sp>
          <p:nvSpPr>
            <p:cNvPr id="880" name="Google Shape;880;p40"/>
            <p:cNvSpPr/>
            <p:nvPr/>
          </p:nvSpPr>
          <p:spPr>
            <a:xfrm>
              <a:off x="5781227" y="3761395"/>
              <a:ext cx="513187" cy="762093"/>
            </a:xfrm>
            <a:custGeom>
              <a:avLst/>
              <a:gdLst/>
              <a:ahLst/>
              <a:cxnLst/>
              <a:rect l="l" t="t" r="r" b="b"/>
              <a:pathLst>
                <a:path w="513187" h="762093" extrusionOk="0">
                  <a:moveTo>
                    <a:pt x="357216" y="445025"/>
                  </a:moveTo>
                  <a:cubicBezTo>
                    <a:pt x="398269" y="459761"/>
                    <a:pt x="437102" y="476544"/>
                    <a:pt x="469249" y="502833"/>
                  </a:cubicBezTo>
                  <a:cubicBezTo>
                    <a:pt x="484582" y="514807"/>
                    <a:pt x="493720" y="533037"/>
                    <a:pt x="494138" y="552486"/>
                  </a:cubicBezTo>
                  <a:lnTo>
                    <a:pt x="494138" y="704658"/>
                  </a:lnTo>
                  <a:cubicBezTo>
                    <a:pt x="443494" y="736881"/>
                    <a:pt x="277739" y="749006"/>
                    <a:pt x="137655" y="741139"/>
                  </a:cubicBezTo>
                  <a:cubicBezTo>
                    <a:pt x="133299" y="747363"/>
                    <a:pt x="128552" y="753306"/>
                    <a:pt x="123444" y="758931"/>
                  </a:cubicBezTo>
                  <a:cubicBezTo>
                    <a:pt x="155038" y="761017"/>
                    <a:pt x="188043" y="762094"/>
                    <a:pt x="221018" y="762094"/>
                  </a:cubicBezTo>
                  <a:cubicBezTo>
                    <a:pt x="345796" y="762094"/>
                    <a:pt x="469563" y="747139"/>
                    <a:pt x="509368" y="717269"/>
                  </a:cubicBezTo>
                  <a:lnTo>
                    <a:pt x="513188" y="714411"/>
                  </a:lnTo>
                  <a:lnTo>
                    <a:pt x="513188" y="552286"/>
                  </a:lnTo>
                  <a:cubicBezTo>
                    <a:pt x="512712" y="527115"/>
                    <a:pt x="500934" y="503494"/>
                    <a:pt x="481117" y="487964"/>
                  </a:cubicBezTo>
                  <a:cubicBezTo>
                    <a:pt x="446589" y="459713"/>
                    <a:pt x="405565" y="442111"/>
                    <a:pt x="362417" y="426680"/>
                  </a:cubicBezTo>
                  <a:lnTo>
                    <a:pt x="315497" y="407430"/>
                  </a:lnTo>
                  <a:cubicBezTo>
                    <a:pt x="308348" y="404494"/>
                    <a:pt x="303682" y="397528"/>
                    <a:pt x="303686" y="389799"/>
                  </a:cubicBezTo>
                  <a:lnTo>
                    <a:pt x="303686" y="361729"/>
                  </a:lnTo>
                  <a:cubicBezTo>
                    <a:pt x="323379" y="346955"/>
                    <a:pt x="338940" y="327363"/>
                    <a:pt x="348872" y="304836"/>
                  </a:cubicBezTo>
                  <a:lnTo>
                    <a:pt x="379886" y="304836"/>
                  </a:lnTo>
                  <a:cubicBezTo>
                    <a:pt x="406176" y="304805"/>
                    <a:pt x="427479" y="283501"/>
                    <a:pt x="427511" y="257211"/>
                  </a:cubicBezTo>
                  <a:lnTo>
                    <a:pt x="427511" y="200061"/>
                  </a:lnTo>
                  <a:cubicBezTo>
                    <a:pt x="427479" y="173772"/>
                    <a:pt x="406176" y="152468"/>
                    <a:pt x="379886" y="152436"/>
                  </a:cubicBezTo>
                  <a:lnTo>
                    <a:pt x="379390" y="152436"/>
                  </a:lnTo>
                  <a:cubicBezTo>
                    <a:pt x="374263" y="63271"/>
                    <a:pt x="297824" y="-4856"/>
                    <a:pt x="208658" y="271"/>
                  </a:cubicBezTo>
                  <a:cubicBezTo>
                    <a:pt x="126652" y="4987"/>
                    <a:pt x="61209" y="70431"/>
                    <a:pt x="56493" y="152436"/>
                  </a:cubicBezTo>
                  <a:lnTo>
                    <a:pt x="56026" y="152436"/>
                  </a:lnTo>
                  <a:cubicBezTo>
                    <a:pt x="29736" y="152468"/>
                    <a:pt x="8432" y="173772"/>
                    <a:pt x="8401" y="200061"/>
                  </a:cubicBezTo>
                  <a:lnTo>
                    <a:pt x="8401" y="257211"/>
                  </a:lnTo>
                  <a:cubicBezTo>
                    <a:pt x="8432" y="283501"/>
                    <a:pt x="29736" y="304805"/>
                    <a:pt x="56026" y="304836"/>
                  </a:cubicBezTo>
                  <a:lnTo>
                    <a:pt x="87135" y="304836"/>
                  </a:lnTo>
                  <a:cubicBezTo>
                    <a:pt x="97041" y="327323"/>
                    <a:pt x="112554" y="346889"/>
                    <a:pt x="132188" y="361663"/>
                  </a:cubicBezTo>
                  <a:lnTo>
                    <a:pt x="132188" y="389799"/>
                  </a:lnTo>
                  <a:cubicBezTo>
                    <a:pt x="132206" y="397536"/>
                    <a:pt x="127530" y="404509"/>
                    <a:pt x="120367" y="407430"/>
                  </a:cubicBezTo>
                  <a:lnTo>
                    <a:pt x="73342" y="426756"/>
                  </a:lnTo>
                  <a:cubicBezTo>
                    <a:pt x="48152" y="435426"/>
                    <a:pt x="23637" y="445948"/>
                    <a:pt x="0" y="458237"/>
                  </a:cubicBezTo>
                  <a:cubicBezTo>
                    <a:pt x="11112" y="458896"/>
                    <a:pt x="22138" y="460585"/>
                    <a:pt x="32937" y="463285"/>
                  </a:cubicBezTo>
                  <a:cubicBezTo>
                    <a:pt x="53892" y="453884"/>
                    <a:pt x="75876" y="445854"/>
                    <a:pt x="98403" y="438139"/>
                  </a:cubicBezTo>
                  <a:cubicBezTo>
                    <a:pt x="169975" y="489019"/>
                    <a:pt x="265908" y="489019"/>
                    <a:pt x="337480" y="438139"/>
                  </a:cubicBezTo>
                  <a:close/>
                  <a:moveTo>
                    <a:pt x="94174" y="247686"/>
                  </a:moveTo>
                  <a:lnTo>
                    <a:pt x="94174" y="200061"/>
                  </a:lnTo>
                  <a:cubicBezTo>
                    <a:pt x="95295" y="131684"/>
                    <a:pt x="151635" y="77162"/>
                    <a:pt x="220012" y="78283"/>
                  </a:cubicBezTo>
                  <a:cubicBezTo>
                    <a:pt x="285994" y="79365"/>
                    <a:pt x="339534" y="132002"/>
                    <a:pt x="341738" y="197956"/>
                  </a:cubicBezTo>
                  <a:cubicBezTo>
                    <a:pt x="327368" y="181962"/>
                    <a:pt x="314124" y="164989"/>
                    <a:pt x="302104" y="147160"/>
                  </a:cubicBezTo>
                  <a:cubicBezTo>
                    <a:pt x="299187" y="142782"/>
                    <a:pt x="293274" y="141599"/>
                    <a:pt x="288896" y="144515"/>
                  </a:cubicBezTo>
                  <a:cubicBezTo>
                    <a:pt x="288046" y="145082"/>
                    <a:pt x="287292" y="145782"/>
                    <a:pt x="286664" y="146588"/>
                  </a:cubicBezTo>
                  <a:cubicBezTo>
                    <a:pt x="232058" y="216787"/>
                    <a:pt x="129826" y="268194"/>
                    <a:pt x="99260" y="282519"/>
                  </a:cubicBezTo>
                  <a:cubicBezTo>
                    <a:pt x="95908" y="271211"/>
                    <a:pt x="94195" y="259481"/>
                    <a:pt x="94174" y="247686"/>
                  </a:cubicBezTo>
                  <a:close/>
                  <a:moveTo>
                    <a:pt x="408499" y="200061"/>
                  </a:moveTo>
                  <a:lnTo>
                    <a:pt x="408499" y="257211"/>
                  </a:lnTo>
                  <a:cubicBezTo>
                    <a:pt x="408499" y="272993"/>
                    <a:pt x="395706" y="285786"/>
                    <a:pt x="379924" y="285786"/>
                  </a:cubicBezTo>
                  <a:lnTo>
                    <a:pt x="360874" y="285786"/>
                  </a:lnTo>
                  <a:lnTo>
                    <a:pt x="360874" y="248639"/>
                  </a:lnTo>
                  <a:cubicBezTo>
                    <a:pt x="360874" y="248334"/>
                    <a:pt x="360874" y="248029"/>
                    <a:pt x="360874" y="247686"/>
                  </a:cubicBezTo>
                  <a:lnTo>
                    <a:pt x="360874" y="200061"/>
                  </a:lnTo>
                  <a:cubicBezTo>
                    <a:pt x="360874" y="199757"/>
                    <a:pt x="360874" y="199452"/>
                    <a:pt x="360874" y="199109"/>
                  </a:cubicBezTo>
                  <a:lnTo>
                    <a:pt x="360874" y="171486"/>
                  </a:lnTo>
                  <a:lnTo>
                    <a:pt x="379924" y="171486"/>
                  </a:lnTo>
                  <a:cubicBezTo>
                    <a:pt x="395690" y="171507"/>
                    <a:pt x="408461" y="184295"/>
                    <a:pt x="408461" y="200061"/>
                  </a:cubicBezTo>
                  <a:close/>
                  <a:moveTo>
                    <a:pt x="217913" y="19086"/>
                  </a:moveTo>
                  <a:cubicBezTo>
                    <a:pt x="293060" y="19188"/>
                    <a:pt x="355298" y="77459"/>
                    <a:pt x="360340" y="152436"/>
                  </a:cubicBezTo>
                  <a:lnTo>
                    <a:pt x="352539" y="152436"/>
                  </a:lnTo>
                  <a:cubicBezTo>
                    <a:pt x="326361" y="78132"/>
                    <a:pt x="244903" y="39118"/>
                    <a:pt x="170598" y="65296"/>
                  </a:cubicBezTo>
                  <a:cubicBezTo>
                    <a:pt x="129855" y="79650"/>
                    <a:pt x="97812" y="111694"/>
                    <a:pt x="83458" y="152436"/>
                  </a:cubicBezTo>
                  <a:lnTo>
                    <a:pt x="75552" y="152436"/>
                  </a:lnTo>
                  <a:cubicBezTo>
                    <a:pt x="80598" y="77486"/>
                    <a:pt x="142793" y="19227"/>
                    <a:pt x="217913" y="19086"/>
                  </a:cubicBezTo>
                  <a:close/>
                  <a:moveTo>
                    <a:pt x="75038" y="285786"/>
                  </a:moveTo>
                  <a:lnTo>
                    <a:pt x="55988" y="285786"/>
                  </a:lnTo>
                  <a:cubicBezTo>
                    <a:pt x="40206" y="285786"/>
                    <a:pt x="27413" y="272993"/>
                    <a:pt x="27413" y="257211"/>
                  </a:cubicBezTo>
                  <a:lnTo>
                    <a:pt x="27413" y="200061"/>
                  </a:lnTo>
                  <a:cubicBezTo>
                    <a:pt x="27413" y="184279"/>
                    <a:pt x="40206" y="171486"/>
                    <a:pt x="55988" y="171486"/>
                  </a:cubicBezTo>
                  <a:lnTo>
                    <a:pt x="75038" y="171486"/>
                  </a:lnTo>
                  <a:close/>
                  <a:moveTo>
                    <a:pt x="217913" y="371511"/>
                  </a:moveTo>
                  <a:cubicBezTo>
                    <a:pt x="194257" y="371490"/>
                    <a:pt x="171108" y="364652"/>
                    <a:pt x="151238" y="351814"/>
                  </a:cubicBezTo>
                  <a:cubicBezTo>
                    <a:pt x="131689" y="339217"/>
                    <a:pt x="116056" y="321399"/>
                    <a:pt x="106109" y="300379"/>
                  </a:cubicBezTo>
                  <a:cubicBezTo>
                    <a:pt x="135217" y="286958"/>
                    <a:pt x="233696" y="238276"/>
                    <a:pt x="293532" y="168257"/>
                  </a:cubicBezTo>
                  <a:cubicBezTo>
                    <a:pt x="307434" y="188635"/>
                    <a:pt x="323623" y="207353"/>
                    <a:pt x="341786" y="224045"/>
                  </a:cubicBezTo>
                  <a:lnTo>
                    <a:pt x="341786" y="248639"/>
                  </a:lnTo>
                  <a:cubicBezTo>
                    <a:pt x="341098" y="316584"/>
                    <a:pt x="285909" y="371348"/>
                    <a:pt x="217961" y="371511"/>
                  </a:cubicBezTo>
                  <a:close/>
                  <a:moveTo>
                    <a:pt x="217913" y="457236"/>
                  </a:moveTo>
                  <a:cubicBezTo>
                    <a:pt x="182851" y="456863"/>
                    <a:pt x="148547" y="446988"/>
                    <a:pt x="118653" y="428661"/>
                  </a:cubicBezTo>
                  <a:lnTo>
                    <a:pt x="127530" y="425023"/>
                  </a:lnTo>
                  <a:cubicBezTo>
                    <a:pt x="141871" y="419209"/>
                    <a:pt x="151250" y="405275"/>
                    <a:pt x="151238" y="389799"/>
                  </a:cubicBezTo>
                  <a:lnTo>
                    <a:pt x="151238" y="373921"/>
                  </a:lnTo>
                  <a:cubicBezTo>
                    <a:pt x="192946" y="396082"/>
                    <a:pt x="242937" y="396082"/>
                    <a:pt x="284645" y="373921"/>
                  </a:cubicBezTo>
                  <a:lnTo>
                    <a:pt x="284645" y="389799"/>
                  </a:lnTo>
                  <a:cubicBezTo>
                    <a:pt x="284611" y="405260"/>
                    <a:pt x="293953" y="419198"/>
                    <a:pt x="308267" y="425042"/>
                  </a:cubicBezTo>
                  <a:lnTo>
                    <a:pt x="317183" y="428700"/>
                  </a:lnTo>
                  <a:cubicBezTo>
                    <a:pt x="287306" y="446998"/>
                    <a:pt x="253031" y="456860"/>
                    <a:pt x="217999" y="4572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881" name="Google Shape;881;p40"/>
            <p:cNvSpPr/>
            <p:nvPr/>
          </p:nvSpPr>
          <p:spPr>
            <a:xfrm>
              <a:off x="5608643" y="4238110"/>
              <a:ext cx="323430" cy="323430"/>
            </a:xfrm>
            <a:custGeom>
              <a:avLst/>
              <a:gdLst/>
              <a:ahLst/>
              <a:cxnLst/>
              <a:rect l="l" t="t" r="r" b="b"/>
              <a:pathLst>
                <a:path w="323430" h="323430" extrusionOk="0">
                  <a:moveTo>
                    <a:pt x="161715" y="0"/>
                  </a:moveTo>
                  <a:cubicBezTo>
                    <a:pt x="72402" y="0"/>
                    <a:pt x="0" y="72402"/>
                    <a:pt x="0" y="161716"/>
                  </a:cubicBezTo>
                  <a:cubicBezTo>
                    <a:pt x="0" y="251029"/>
                    <a:pt x="72402" y="323431"/>
                    <a:pt x="161715" y="323431"/>
                  </a:cubicBezTo>
                  <a:cubicBezTo>
                    <a:pt x="251029" y="323431"/>
                    <a:pt x="323431" y="251029"/>
                    <a:pt x="323431" y="161716"/>
                  </a:cubicBezTo>
                  <a:cubicBezTo>
                    <a:pt x="323431" y="161713"/>
                    <a:pt x="323431" y="161709"/>
                    <a:pt x="323431" y="161706"/>
                  </a:cubicBezTo>
                  <a:cubicBezTo>
                    <a:pt x="323310" y="72444"/>
                    <a:pt x="250977" y="115"/>
                    <a:pt x="161715" y="0"/>
                  </a:cubicBezTo>
                  <a:close/>
                  <a:moveTo>
                    <a:pt x="161715" y="304371"/>
                  </a:moveTo>
                  <a:cubicBezTo>
                    <a:pt x="82924" y="304371"/>
                    <a:pt x="19050" y="240498"/>
                    <a:pt x="19050" y="161706"/>
                  </a:cubicBezTo>
                  <a:cubicBezTo>
                    <a:pt x="19050" y="82914"/>
                    <a:pt x="82924" y="19040"/>
                    <a:pt x="161715" y="19040"/>
                  </a:cubicBezTo>
                  <a:cubicBezTo>
                    <a:pt x="240507" y="19040"/>
                    <a:pt x="304381" y="82914"/>
                    <a:pt x="304381" y="161706"/>
                  </a:cubicBezTo>
                  <a:cubicBezTo>
                    <a:pt x="304291" y="240461"/>
                    <a:pt x="240470" y="304282"/>
                    <a:pt x="161715" y="304371"/>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882" name="Google Shape;882;p40"/>
            <p:cNvSpPr/>
            <p:nvPr/>
          </p:nvSpPr>
          <p:spPr>
            <a:xfrm>
              <a:off x="5646715" y="4276210"/>
              <a:ext cx="123644" cy="123605"/>
            </a:xfrm>
            <a:custGeom>
              <a:avLst/>
              <a:gdLst/>
              <a:ahLst/>
              <a:cxnLst/>
              <a:rect l="l" t="t" r="r" b="b"/>
              <a:pathLst>
                <a:path w="123644" h="123605" extrusionOk="0">
                  <a:moveTo>
                    <a:pt x="123644" y="19050"/>
                  </a:moveTo>
                  <a:lnTo>
                    <a:pt x="123644" y="0"/>
                  </a:lnTo>
                  <a:cubicBezTo>
                    <a:pt x="55396" y="58"/>
                    <a:pt x="79" y="55358"/>
                    <a:pt x="0" y="123606"/>
                  </a:cubicBezTo>
                  <a:lnTo>
                    <a:pt x="19050" y="123606"/>
                  </a:lnTo>
                  <a:cubicBezTo>
                    <a:pt x="19119" y="65875"/>
                    <a:pt x="65913" y="19098"/>
                    <a:pt x="123644" y="1905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83" name="Google Shape;883;p40"/>
            <p:cNvSpPr/>
            <p:nvPr/>
          </p:nvSpPr>
          <p:spPr>
            <a:xfrm>
              <a:off x="5770359" y="4399816"/>
              <a:ext cx="123615" cy="123615"/>
            </a:xfrm>
            <a:custGeom>
              <a:avLst/>
              <a:gdLst/>
              <a:ahLst/>
              <a:cxnLst/>
              <a:rect l="l" t="t" r="r" b="b"/>
              <a:pathLst>
                <a:path w="123615" h="123615" extrusionOk="0">
                  <a:moveTo>
                    <a:pt x="104565" y="0"/>
                  </a:moveTo>
                  <a:cubicBezTo>
                    <a:pt x="104503" y="57723"/>
                    <a:pt x="57723" y="104503"/>
                    <a:pt x="0" y="104565"/>
                  </a:cubicBezTo>
                  <a:lnTo>
                    <a:pt x="0" y="123615"/>
                  </a:lnTo>
                  <a:cubicBezTo>
                    <a:pt x="68241" y="123542"/>
                    <a:pt x="123542" y="68241"/>
                    <a:pt x="123615" y="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84" name="Google Shape;884;p40"/>
            <p:cNvSpPr/>
            <p:nvPr/>
          </p:nvSpPr>
          <p:spPr>
            <a:xfrm>
              <a:off x="5684815" y="4314310"/>
              <a:ext cx="85544" cy="85505"/>
            </a:xfrm>
            <a:custGeom>
              <a:avLst/>
              <a:gdLst/>
              <a:ahLst/>
              <a:cxnLst/>
              <a:rect l="l" t="t" r="r" b="b"/>
              <a:pathLst>
                <a:path w="85544" h="85505" extrusionOk="0">
                  <a:moveTo>
                    <a:pt x="85544" y="19050"/>
                  </a:moveTo>
                  <a:lnTo>
                    <a:pt x="85544" y="0"/>
                  </a:lnTo>
                  <a:cubicBezTo>
                    <a:pt x="38328" y="31"/>
                    <a:pt x="52" y="38290"/>
                    <a:pt x="0" y="85506"/>
                  </a:cubicBezTo>
                  <a:lnTo>
                    <a:pt x="19050" y="85506"/>
                  </a:lnTo>
                  <a:cubicBezTo>
                    <a:pt x="19092" y="48806"/>
                    <a:pt x="48844" y="19071"/>
                    <a:pt x="85544" y="1905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85" name="Google Shape;885;p40"/>
            <p:cNvSpPr/>
            <p:nvPr/>
          </p:nvSpPr>
          <p:spPr>
            <a:xfrm>
              <a:off x="5770359" y="4399816"/>
              <a:ext cx="85515" cy="85515"/>
            </a:xfrm>
            <a:custGeom>
              <a:avLst/>
              <a:gdLst/>
              <a:ahLst/>
              <a:cxnLst/>
              <a:rect l="l" t="t" r="r" b="b"/>
              <a:pathLst>
                <a:path w="85515" h="85515" extrusionOk="0">
                  <a:moveTo>
                    <a:pt x="0" y="66465"/>
                  </a:moveTo>
                  <a:lnTo>
                    <a:pt x="0" y="85515"/>
                  </a:lnTo>
                  <a:cubicBezTo>
                    <a:pt x="47207" y="85463"/>
                    <a:pt x="85463" y="47207"/>
                    <a:pt x="85515" y="0"/>
                  </a:cubicBezTo>
                  <a:lnTo>
                    <a:pt x="66465" y="0"/>
                  </a:lnTo>
                  <a:cubicBezTo>
                    <a:pt x="66428" y="36692"/>
                    <a:pt x="36692" y="66428"/>
                    <a:pt x="0" y="66465"/>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86" name="Google Shape;886;p40"/>
            <p:cNvSpPr/>
            <p:nvPr/>
          </p:nvSpPr>
          <p:spPr>
            <a:xfrm>
              <a:off x="5722943" y="4352401"/>
              <a:ext cx="94830" cy="94830"/>
            </a:xfrm>
            <a:custGeom>
              <a:avLst/>
              <a:gdLst/>
              <a:ahLst/>
              <a:cxnLst/>
              <a:rect l="l" t="t" r="r" b="b"/>
              <a:pathLst>
                <a:path w="94830" h="94830" extrusionOk="0">
                  <a:moveTo>
                    <a:pt x="94831" y="47415"/>
                  </a:moveTo>
                  <a:cubicBezTo>
                    <a:pt x="94831" y="21228"/>
                    <a:pt x="73603" y="0"/>
                    <a:pt x="47415" y="0"/>
                  </a:cubicBezTo>
                  <a:cubicBezTo>
                    <a:pt x="21228" y="0"/>
                    <a:pt x="0" y="21228"/>
                    <a:pt x="0" y="47415"/>
                  </a:cubicBezTo>
                  <a:cubicBezTo>
                    <a:pt x="0" y="73603"/>
                    <a:pt x="21228" y="94831"/>
                    <a:pt x="47415" y="94831"/>
                  </a:cubicBezTo>
                  <a:cubicBezTo>
                    <a:pt x="73591" y="94804"/>
                    <a:pt x="94804" y="73591"/>
                    <a:pt x="94831" y="47415"/>
                  </a:cubicBezTo>
                  <a:close/>
                  <a:moveTo>
                    <a:pt x="19060" y="47415"/>
                  </a:moveTo>
                  <a:cubicBezTo>
                    <a:pt x="19060" y="31750"/>
                    <a:pt x="31759" y="19050"/>
                    <a:pt x="47425" y="19050"/>
                  </a:cubicBezTo>
                  <a:cubicBezTo>
                    <a:pt x="63091" y="19050"/>
                    <a:pt x="75790" y="31750"/>
                    <a:pt x="75790" y="47415"/>
                  </a:cubicBezTo>
                  <a:cubicBezTo>
                    <a:pt x="75790" y="63081"/>
                    <a:pt x="63091" y="75781"/>
                    <a:pt x="47425" y="75781"/>
                  </a:cubicBezTo>
                  <a:cubicBezTo>
                    <a:pt x="47422" y="75781"/>
                    <a:pt x="47418" y="75781"/>
                    <a:pt x="47415" y="75781"/>
                  </a:cubicBezTo>
                  <a:cubicBezTo>
                    <a:pt x="31745" y="75781"/>
                    <a:pt x="19038" y="63086"/>
                    <a:pt x="19021" y="47415"/>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87" name="Google Shape;887;p40"/>
            <p:cNvSpPr/>
            <p:nvPr/>
          </p:nvSpPr>
          <p:spPr>
            <a:xfrm>
              <a:off x="5760624" y="4390082"/>
              <a:ext cx="19050" cy="19050"/>
            </a:xfrm>
            <a:custGeom>
              <a:avLst/>
              <a:gdLst/>
              <a:ahLst/>
              <a:cxnLst/>
              <a:rect l="l" t="t"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888" name="Google Shape;888;p40"/>
          <p:cNvGrpSpPr/>
          <p:nvPr/>
        </p:nvGrpSpPr>
        <p:grpSpPr>
          <a:xfrm>
            <a:off x="2818231" y="2278856"/>
            <a:ext cx="334850" cy="306946"/>
            <a:chOff x="6687497" y="2852279"/>
            <a:chExt cx="685800" cy="628650"/>
          </a:xfrm>
        </p:grpSpPr>
        <p:sp>
          <p:nvSpPr>
            <p:cNvPr id="889" name="Google Shape;889;p40" descr="Headphones outline"/>
            <p:cNvSpPr/>
            <p:nvPr/>
          </p:nvSpPr>
          <p:spPr>
            <a:xfrm>
              <a:off x="6687497" y="2852279"/>
              <a:ext cx="685800" cy="533400"/>
            </a:xfrm>
            <a:custGeom>
              <a:avLst/>
              <a:gdLst/>
              <a:ahLst/>
              <a:cxnLst/>
              <a:rect l="l" t="t" r="r" b="b"/>
              <a:pathLst>
                <a:path w="685800" h="533400" extrusionOk="0">
                  <a:moveTo>
                    <a:pt x="342900" y="0"/>
                  </a:moveTo>
                  <a:cubicBezTo>
                    <a:pt x="532191" y="210"/>
                    <a:pt x="685590" y="153609"/>
                    <a:pt x="685800" y="342900"/>
                  </a:cubicBezTo>
                  <a:lnTo>
                    <a:pt x="685800" y="523875"/>
                  </a:lnTo>
                  <a:cubicBezTo>
                    <a:pt x="685800" y="529136"/>
                    <a:pt x="681536" y="533400"/>
                    <a:pt x="676275" y="533400"/>
                  </a:cubicBezTo>
                  <a:cubicBezTo>
                    <a:pt x="671014" y="533400"/>
                    <a:pt x="666750" y="529136"/>
                    <a:pt x="666750" y="523875"/>
                  </a:cubicBezTo>
                  <a:lnTo>
                    <a:pt x="666750" y="495300"/>
                  </a:lnTo>
                  <a:lnTo>
                    <a:pt x="610874" y="495300"/>
                  </a:lnTo>
                  <a:lnTo>
                    <a:pt x="610874" y="476250"/>
                  </a:lnTo>
                  <a:lnTo>
                    <a:pt x="666750" y="476250"/>
                  </a:lnTo>
                  <a:lnTo>
                    <a:pt x="666750" y="342900"/>
                  </a:lnTo>
                  <a:cubicBezTo>
                    <a:pt x="666750" y="164042"/>
                    <a:pt x="521758" y="19050"/>
                    <a:pt x="342900" y="19050"/>
                  </a:cubicBezTo>
                  <a:cubicBezTo>
                    <a:pt x="164042" y="19050"/>
                    <a:pt x="19050" y="164042"/>
                    <a:pt x="19050" y="342900"/>
                  </a:cubicBezTo>
                  <a:lnTo>
                    <a:pt x="19050" y="476250"/>
                  </a:lnTo>
                  <a:lnTo>
                    <a:pt x="72331" y="476250"/>
                  </a:lnTo>
                  <a:lnTo>
                    <a:pt x="72331" y="495300"/>
                  </a:lnTo>
                  <a:lnTo>
                    <a:pt x="19050" y="495300"/>
                  </a:lnTo>
                  <a:lnTo>
                    <a:pt x="19050" y="523875"/>
                  </a:lnTo>
                  <a:cubicBezTo>
                    <a:pt x="19050" y="529136"/>
                    <a:pt x="14786" y="533400"/>
                    <a:pt x="9525" y="533400"/>
                  </a:cubicBezTo>
                  <a:cubicBezTo>
                    <a:pt x="4264" y="533400"/>
                    <a:pt x="0" y="529136"/>
                    <a:pt x="0" y="523875"/>
                  </a:cubicBezTo>
                  <a:lnTo>
                    <a:pt x="0" y="342900"/>
                  </a:lnTo>
                  <a:cubicBezTo>
                    <a:pt x="210" y="153609"/>
                    <a:pt x="153609" y="210"/>
                    <a:pt x="342900"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890" name="Google Shape;890;p40"/>
            <p:cNvSpPr/>
            <p:nvPr/>
          </p:nvSpPr>
          <p:spPr>
            <a:xfrm>
              <a:off x="6761126" y="3195179"/>
              <a:ext cx="538543" cy="285750"/>
            </a:xfrm>
            <a:custGeom>
              <a:avLst/>
              <a:gdLst/>
              <a:ahLst/>
              <a:cxnLst/>
              <a:rect l="l" t="t" r="r" b="b"/>
              <a:pathLst>
                <a:path w="538543" h="285750" extrusionOk="0">
                  <a:moveTo>
                    <a:pt x="442019" y="19050"/>
                  </a:moveTo>
                  <a:cubicBezTo>
                    <a:pt x="431498" y="19050"/>
                    <a:pt x="422969" y="27579"/>
                    <a:pt x="422969" y="38100"/>
                  </a:cubicBezTo>
                  <a:lnTo>
                    <a:pt x="422969" y="247650"/>
                  </a:lnTo>
                  <a:cubicBezTo>
                    <a:pt x="422969" y="258171"/>
                    <a:pt x="431498" y="266700"/>
                    <a:pt x="442019" y="266700"/>
                  </a:cubicBezTo>
                  <a:lnTo>
                    <a:pt x="499169" y="266700"/>
                  </a:lnTo>
                  <a:cubicBezTo>
                    <a:pt x="509690" y="266700"/>
                    <a:pt x="518219" y="258171"/>
                    <a:pt x="518219" y="247650"/>
                  </a:cubicBezTo>
                  <a:lnTo>
                    <a:pt x="518219" y="38100"/>
                  </a:lnTo>
                  <a:cubicBezTo>
                    <a:pt x="518219" y="27579"/>
                    <a:pt x="509690" y="19050"/>
                    <a:pt x="499169" y="19050"/>
                  </a:cubicBezTo>
                  <a:close/>
                  <a:moveTo>
                    <a:pt x="41969" y="19050"/>
                  </a:moveTo>
                  <a:cubicBezTo>
                    <a:pt x="31448" y="19050"/>
                    <a:pt x="22919" y="27579"/>
                    <a:pt x="22919" y="38100"/>
                  </a:cubicBezTo>
                  <a:lnTo>
                    <a:pt x="22919" y="247650"/>
                  </a:lnTo>
                  <a:cubicBezTo>
                    <a:pt x="22919" y="258171"/>
                    <a:pt x="31448" y="266700"/>
                    <a:pt x="41969" y="266700"/>
                  </a:cubicBezTo>
                  <a:lnTo>
                    <a:pt x="99119" y="266700"/>
                  </a:lnTo>
                  <a:cubicBezTo>
                    <a:pt x="109640" y="266700"/>
                    <a:pt x="118169" y="258171"/>
                    <a:pt x="118169" y="247650"/>
                  </a:cubicBezTo>
                  <a:lnTo>
                    <a:pt x="118169" y="38100"/>
                  </a:lnTo>
                  <a:cubicBezTo>
                    <a:pt x="118169" y="27579"/>
                    <a:pt x="109640" y="19050"/>
                    <a:pt x="99119" y="19050"/>
                  </a:cubicBezTo>
                  <a:close/>
                  <a:moveTo>
                    <a:pt x="442019" y="0"/>
                  </a:moveTo>
                  <a:lnTo>
                    <a:pt x="499169" y="0"/>
                  </a:lnTo>
                  <a:cubicBezTo>
                    <a:pt x="520211" y="0"/>
                    <a:pt x="537269" y="17058"/>
                    <a:pt x="537269" y="38100"/>
                  </a:cubicBezTo>
                  <a:lnTo>
                    <a:pt x="537269" y="133350"/>
                  </a:lnTo>
                  <a:lnTo>
                    <a:pt x="538543" y="133350"/>
                  </a:lnTo>
                  <a:lnTo>
                    <a:pt x="538543" y="152400"/>
                  </a:lnTo>
                  <a:lnTo>
                    <a:pt x="537269" y="152400"/>
                  </a:lnTo>
                  <a:lnTo>
                    <a:pt x="537269" y="247650"/>
                  </a:lnTo>
                  <a:cubicBezTo>
                    <a:pt x="537269" y="268692"/>
                    <a:pt x="520211" y="285750"/>
                    <a:pt x="499169" y="285750"/>
                  </a:cubicBezTo>
                  <a:lnTo>
                    <a:pt x="442019" y="285750"/>
                  </a:lnTo>
                  <a:cubicBezTo>
                    <a:pt x="420977" y="285750"/>
                    <a:pt x="403919" y="268692"/>
                    <a:pt x="403919" y="247650"/>
                  </a:cubicBezTo>
                  <a:lnTo>
                    <a:pt x="403919" y="38100"/>
                  </a:lnTo>
                  <a:cubicBezTo>
                    <a:pt x="403919" y="17058"/>
                    <a:pt x="420977" y="0"/>
                    <a:pt x="442019" y="0"/>
                  </a:cubicBezTo>
                  <a:close/>
                  <a:moveTo>
                    <a:pt x="41969" y="0"/>
                  </a:moveTo>
                  <a:lnTo>
                    <a:pt x="99119" y="0"/>
                  </a:lnTo>
                  <a:cubicBezTo>
                    <a:pt x="120161" y="0"/>
                    <a:pt x="137219" y="17058"/>
                    <a:pt x="137219" y="38100"/>
                  </a:cubicBezTo>
                  <a:lnTo>
                    <a:pt x="137219" y="247650"/>
                  </a:lnTo>
                  <a:cubicBezTo>
                    <a:pt x="137219" y="268692"/>
                    <a:pt x="120161" y="285750"/>
                    <a:pt x="99119" y="285750"/>
                  </a:cubicBezTo>
                  <a:lnTo>
                    <a:pt x="41969" y="285750"/>
                  </a:lnTo>
                  <a:cubicBezTo>
                    <a:pt x="20927" y="285750"/>
                    <a:pt x="3869" y="268692"/>
                    <a:pt x="3869" y="247650"/>
                  </a:cubicBezTo>
                  <a:lnTo>
                    <a:pt x="3869" y="152400"/>
                  </a:lnTo>
                  <a:lnTo>
                    <a:pt x="0" y="152400"/>
                  </a:lnTo>
                  <a:lnTo>
                    <a:pt x="0" y="133350"/>
                  </a:lnTo>
                  <a:lnTo>
                    <a:pt x="3869" y="133350"/>
                  </a:lnTo>
                  <a:lnTo>
                    <a:pt x="3869" y="38100"/>
                  </a:lnTo>
                  <a:cubicBezTo>
                    <a:pt x="3869" y="17058"/>
                    <a:pt x="20927" y="0"/>
                    <a:pt x="41969" y="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grpSp>
      <p:grpSp>
        <p:nvGrpSpPr>
          <p:cNvPr id="5" name="Google Shape;853;p40">
            <a:extLst>
              <a:ext uri="{FF2B5EF4-FFF2-40B4-BE49-F238E27FC236}">
                <a16:creationId xmlns:a16="http://schemas.microsoft.com/office/drawing/2014/main" id="{D206876F-0523-FCDE-002D-C69DD803A24B}"/>
              </a:ext>
            </a:extLst>
          </p:cNvPr>
          <p:cNvGrpSpPr/>
          <p:nvPr/>
        </p:nvGrpSpPr>
        <p:grpSpPr>
          <a:xfrm>
            <a:off x="2800958" y="1092494"/>
            <a:ext cx="348978" cy="400809"/>
            <a:chOff x="4879140" y="2115101"/>
            <a:chExt cx="713170" cy="819092"/>
          </a:xfrm>
        </p:grpSpPr>
        <p:sp>
          <p:nvSpPr>
            <p:cNvPr id="6" name="Google Shape;854;p40">
              <a:extLst>
                <a:ext uri="{FF2B5EF4-FFF2-40B4-BE49-F238E27FC236}">
                  <a16:creationId xmlns:a16="http://schemas.microsoft.com/office/drawing/2014/main" id="{C8B1255B-D2CE-3619-0133-2D965BDF6107}"/>
                </a:ext>
              </a:extLst>
            </p:cNvPr>
            <p:cNvSpPr/>
            <p:nvPr/>
          </p:nvSpPr>
          <p:spPr>
            <a:xfrm>
              <a:off x="4879140" y="2286565"/>
              <a:ext cx="620091" cy="647628"/>
            </a:xfrm>
            <a:custGeom>
              <a:avLst/>
              <a:gdLst/>
              <a:ahLst/>
              <a:cxnLst/>
              <a:rect l="l" t="t" r="r" b="b"/>
              <a:pathLst>
                <a:path w="620091" h="647628" extrusionOk="0">
                  <a:moveTo>
                    <a:pt x="396357" y="422619"/>
                  </a:moveTo>
                  <a:lnTo>
                    <a:pt x="381232" y="237186"/>
                  </a:lnTo>
                  <a:lnTo>
                    <a:pt x="374440" y="111180"/>
                  </a:lnTo>
                  <a:cubicBezTo>
                    <a:pt x="374438" y="111128"/>
                    <a:pt x="374479" y="111084"/>
                    <a:pt x="374532" y="111082"/>
                  </a:cubicBezTo>
                  <a:cubicBezTo>
                    <a:pt x="374550" y="111081"/>
                    <a:pt x="374568" y="111086"/>
                    <a:pt x="374583" y="111095"/>
                  </a:cubicBezTo>
                  <a:lnTo>
                    <a:pt x="451860" y="153290"/>
                  </a:lnTo>
                  <a:cubicBezTo>
                    <a:pt x="466754" y="161427"/>
                    <a:pt x="484899" y="160803"/>
                    <a:pt x="499199" y="151662"/>
                  </a:cubicBezTo>
                  <a:lnTo>
                    <a:pt x="598478" y="88139"/>
                  </a:lnTo>
                  <a:cubicBezTo>
                    <a:pt x="620155" y="74370"/>
                    <a:pt x="626601" y="45655"/>
                    <a:pt x="612889" y="23941"/>
                  </a:cubicBezTo>
                  <a:lnTo>
                    <a:pt x="612889" y="23941"/>
                  </a:lnTo>
                  <a:cubicBezTo>
                    <a:pt x="599095" y="2271"/>
                    <a:pt x="570347" y="-4113"/>
                    <a:pt x="548677" y="9680"/>
                  </a:cubicBezTo>
                  <a:cubicBezTo>
                    <a:pt x="548647" y="9700"/>
                    <a:pt x="548616" y="9719"/>
                    <a:pt x="548586" y="9739"/>
                  </a:cubicBezTo>
                  <a:lnTo>
                    <a:pt x="472386" y="58431"/>
                  </a:lnTo>
                  <a:lnTo>
                    <a:pt x="374793" y="5643"/>
                  </a:lnTo>
                  <a:cubicBezTo>
                    <a:pt x="363785" y="-317"/>
                    <a:pt x="350848" y="-1617"/>
                    <a:pt x="338874" y="2033"/>
                  </a:cubicBezTo>
                  <a:lnTo>
                    <a:pt x="218668" y="38981"/>
                  </a:lnTo>
                  <a:cubicBezTo>
                    <a:pt x="207556" y="42387"/>
                    <a:pt x="198121" y="49833"/>
                    <a:pt x="192227" y="59850"/>
                  </a:cubicBezTo>
                  <a:lnTo>
                    <a:pt x="140382" y="148785"/>
                  </a:lnTo>
                  <a:lnTo>
                    <a:pt x="56382" y="126877"/>
                  </a:lnTo>
                  <a:cubicBezTo>
                    <a:pt x="31282" y="121412"/>
                    <a:pt x="6505" y="137327"/>
                    <a:pt x="1040" y="162427"/>
                  </a:cubicBezTo>
                  <a:cubicBezTo>
                    <a:pt x="1037" y="162439"/>
                    <a:pt x="1034" y="162450"/>
                    <a:pt x="1032" y="162463"/>
                  </a:cubicBezTo>
                  <a:cubicBezTo>
                    <a:pt x="-4043" y="186314"/>
                    <a:pt x="10050" y="210065"/>
                    <a:pt x="33417" y="217041"/>
                  </a:cubicBezTo>
                  <a:lnTo>
                    <a:pt x="151079" y="247645"/>
                  </a:lnTo>
                  <a:cubicBezTo>
                    <a:pt x="154936" y="248514"/>
                    <a:pt x="158864" y="249024"/>
                    <a:pt x="162814" y="249169"/>
                  </a:cubicBezTo>
                  <a:cubicBezTo>
                    <a:pt x="179360" y="249077"/>
                    <a:pt x="194621" y="240231"/>
                    <a:pt x="202924" y="225918"/>
                  </a:cubicBezTo>
                  <a:lnTo>
                    <a:pt x="229213" y="180551"/>
                  </a:lnTo>
                  <a:cubicBezTo>
                    <a:pt x="229244" y="180509"/>
                    <a:pt x="229303" y="180499"/>
                    <a:pt x="229346" y="180531"/>
                  </a:cubicBezTo>
                  <a:cubicBezTo>
                    <a:pt x="229368" y="180547"/>
                    <a:pt x="229381" y="180572"/>
                    <a:pt x="229384" y="180598"/>
                  </a:cubicBezTo>
                  <a:lnTo>
                    <a:pt x="233327" y="252093"/>
                  </a:lnTo>
                  <a:lnTo>
                    <a:pt x="160156" y="432525"/>
                  </a:lnTo>
                  <a:cubicBezTo>
                    <a:pt x="155884" y="443405"/>
                    <a:pt x="155884" y="455498"/>
                    <a:pt x="160156" y="466377"/>
                  </a:cubicBezTo>
                  <a:lnTo>
                    <a:pt x="217154" y="617386"/>
                  </a:lnTo>
                  <a:cubicBezTo>
                    <a:pt x="223801" y="635391"/>
                    <a:pt x="240873" y="647422"/>
                    <a:pt x="260064" y="647628"/>
                  </a:cubicBezTo>
                  <a:lnTo>
                    <a:pt x="260255" y="647628"/>
                  </a:lnTo>
                  <a:cubicBezTo>
                    <a:pt x="265814" y="647638"/>
                    <a:pt x="271328" y="646615"/>
                    <a:pt x="276514" y="644609"/>
                  </a:cubicBezTo>
                  <a:cubicBezTo>
                    <a:pt x="300491" y="635500"/>
                    <a:pt x="312599" y="608726"/>
                    <a:pt x="303603" y="584706"/>
                  </a:cubicBezTo>
                  <a:lnTo>
                    <a:pt x="253044" y="450661"/>
                  </a:lnTo>
                  <a:lnTo>
                    <a:pt x="296431" y="343981"/>
                  </a:lnTo>
                  <a:cubicBezTo>
                    <a:pt x="296454" y="343928"/>
                    <a:pt x="296517" y="343905"/>
                    <a:pt x="296570" y="343929"/>
                  </a:cubicBezTo>
                  <a:cubicBezTo>
                    <a:pt x="296593" y="343940"/>
                    <a:pt x="296611" y="343958"/>
                    <a:pt x="296621" y="343981"/>
                  </a:cubicBezTo>
                  <a:lnTo>
                    <a:pt x="304708" y="443041"/>
                  </a:lnTo>
                  <a:cubicBezTo>
                    <a:pt x="305391" y="451409"/>
                    <a:pt x="308327" y="459437"/>
                    <a:pt x="313204" y="466272"/>
                  </a:cubicBezTo>
                  <a:lnTo>
                    <a:pt x="405673" y="595812"/>
                  </a:lnTo>
                  <a:cubicBezTo>
                    <a:pt x="420813" y="616589"/>
                    <a:pt x="449930" y="621158"/>
                    <a:pt x="470707" y="606018"/>
                  </a:cubicBezTo>
                  <a:cubicBezTo>
                    <a:pt x="491232" y="591061"/>
                    <a:pt x="495980" y="562413"/>
                    <a:pt x="481377" y="541634"/>
                  </a:cubicBezTo>
                  <a:close/>
                  <a:moveTo>
                    <a:pt x="459565" y="591097"/>
                  </a:moveTo>
                  <a:cubicBezTo>
                    <a:pt x="447218" y="599931"/>
                    <a:pt x="430048" y="597088"/>
                    <a:pt x="421208" y="584744"/>
                  </a:cubicBezTo>
                  <a:lnTo>
                    <a:pt x="328711" y="455223"/>
                  </a:lnTo>
                  <a:cubicBezTo>
                    <a:pt x="325831" y="451178"/>
                    <a:pt x="324100" y="446429"/>
                    <a:pt x="323701" y="441479"/>
                  </a:cubicBezTo>
                  <a:lnTo>
                    <a:pt x="312328" y="302223"/>
                  </a:lnTo>
                  <a:cubicBezTo>
                    <a:pt x="311931" y="296978"/>
                    <a:pt x="307357" y="293047"/>
                    <a:pt x="302111" y="293444"/>
                  </a:cubicBezTo>
                  <a:cubicBezTo>
                    <a:pt x="298502" y="293716"/>
                    <a:pt x="295360" y="296011"/>
                    <a:pt x="294002" y="299366"/>
                  </a:cubicBezTo>
                  <a:lnTo>
                    <a:pt x="233994" y="446898"/>
                  </a:lnTo>
                  <a:cubicBezTo>
                    <a:pt x="233090" y="449123"/>
                    <a:pt x="233060" y="451606"/>
                    <a:pt x="233908" y="453852"/>
                  </a:cubicBezTo>
                  <a:lnTo>
                    <a:pt x="285772" y="591431"/>
                  </a:lnTo>
                  <a:cubicBezTo>
                    <a:pt x="291084" y="605641"/>
                    <a:pt x="283898" y="621471"/>
                    <a:pt x="269703" y="626826"/>
                  </a:cubicBezTo>
                  <a:cubicBezTo>
                    <a:pt x="266672" y="627915"/>
                    <a:pt x="263485" y="628510"/>
                    <a:pt x="260264" y="628588"/>
                  </a:cubicBezTo>
                  <a:cubicBezTo>
                    <a:pt x="248946" y="628438"/>
                    <a:pt x="238891" y="621324"/>
                    <a:pt x="234985" y="610700"/>
                  </a:cubicBezTo>
                  <a:lnTo>
                    <a:pt x="177882" y="459538"/>
                  </a:lnTo>
                  <a:cubicBezTo>
                    <a:pt x="175377" y="453126"/>
                    <a:pt x="175377" y="446005"/>
                    <a:pt x="177882" y="439593"/>
                  </a:cubicBezTo>
                  <a:lnTo>
                    <a:pt x="251825" y="257284"/>
                  </a:lnTo>
                  <a:cubicBezTo>
                    <a:pt x="252357" y="255981"/>
                    <a:pt x="252589" y="254574"/>
                    <a:pt x="252501" y="253169"/>
                  </a:cubicBezTo>
                  <a:lnTo>
                    <a:pt x="248691" y="183485"/>
                  </a:lnTo>
                  <a:lnTo>
                    <a:pt x="248691" y="183485"/>
                  </a:lnTo>
                  <a:lnTo>
                    <a:pt x="246853" y="132450"/>
                  </a:lnTo>
                  <a:cubicBezTo>
                    <a:pt x="246663" y="127189"/>
                    <a:pt x="242246" y="123078"/>
                    <a:pt x="236985" y="123267"/>
                  </a:cubicBezTo>
                  <a:cubicBezTo>
                    <a:pt x="231724" y="123457"/>
                    <a:pt x="227613" y="127875"/>
                    <a:pt x="227803" y="133135"/>
                  </a:cubicBezTo>
                  <a:lnTo>
                    <a:pt x="228203" y="144384"/>
                  </a:lnTo>
                  <a:lnTo>
                    <a:pt x="186483" y="216403"/>
                  </a:lnTo>
                  <a:cubicBezTo>
                    <a:pt x="181587" y="224858"/>
                    <a:pt x="172575" y="230085"/>
                    <a:pt x="162804" y="230138"/>
                  </a:cubicBezTo>
                  <a:lnTo>
                    <a:pt x="162804" y="230138"/>
                  </a:lnTo>
                  <a:cubicBezTo>
                    <a:pt x="160515" y="230138"/>
                    <a:pt x="158234" y="229837"/>
                    <a:pt x="156023" y="229243"/>
                  </a:cubicBezTo>
                  <a:lnTo>
                    <a:pt x="38560" y="198696"/>
                  </a:lnTo>
                  <a:cubicBezTo>
                    <a:pt x="24851" y="194513"/>
                    <a:pt x="16619" y="180539"/>
                    <a:pt x="19605" y="166521"/>
                  </a:cubicBezTo>
                  <a:cubicBezTo>
                    <a:pt x="22809" y="151844"/>
                    <a:pt x="37203" y="142460"/>
                    <a:pt x="51924" y="145451"/>
                  </a:cubicBezTo>
                  <a:lnTo>
                    <a:pt x="142535" y="169035"/>
                  </a:lnTo>
                  <a:cubicBezTo>
                    <a:pt x="146672" y="170117"/>
                    <a:pt x="151022" y="168309"/>
                    <a:pt x="153175" y="164616"/>
                  </a:cubicBezTo>
                  <a:lnTo>
                    <a:pt x="208667" y="69461"/>
                  </a:lnTo>
                  <a:cubicBezTo>
                    <a:pt x="212158" y="63559"/>
                    <a:pt x="217735" y="59180"/>
                    <a:pt x="224298" y="57193"/>
                  </a:cubicBezTo>
                  <a:lnTo>
                    <a:pt x="344513" y="20188"/>
                  </a:lnTo>
                  <a:cubicBezTo>
                    <a:pt x="351593" y="18032"/>
                    <a:pt x="359241" y="18808"/>
                    <a:pt x="365744" y="22341"/>
                  </a:cubicBezTo>
                  <a:lnTo>
                    <a:pt x="468300" y="77833"/>
                  </a:lnTo>
                  <a:cubicBezTo>
                    <a:pt x="471342" y="79475"/>
                    <a:pt x="475035" y="79340"/>
                    <a:pt x="477948" y="77481"/>
                  </a:cubicBezTo>
                  <a:lnTo>
                    <a:pt x="558911" y="25741"/>
                  </a:lnTo>
                  <a:cubicBezTo>
                    <a:pt x="571705" y="17634"/>
                    <a:pt x="588647" y="21434"/>
                    <a:pt x="596754" y="34228"/>
                  </a:cubicBezTo>
                  <a:cubicBezTo>
                    <a:pt x="604861" y="47022"/>
                    <a:pt x="601061" y="63964"/>
                    <a:pt x="588267" y="72071"/>
                  </a:cubicBezTo>
                  <a:lnTo>
                    <a:pt x="488940" y="135612"/>
                  </a:lnTo>
                  <a:cubicBezTo>
                    <a:pt x="480495" y="141001"/>
                    <a:pt x="469787" y="141367"/>
                    <a:pt x="460994" y="136564"/>
                  </a:cubicBezTo>
                  <a:lnTo>
                    <a:pt x="373278" y="88663"/>
                  </a:lnTo>
                  <a:lnTo>
                    <a:pt x="372888" y="80891"/>
                  </a:lnTo>
                  <a:cubicBezTo>
                    <a:pt x="372625" y="75630"/>
                    <a:pt x="368147" y="71579"/>
                    <a:pt x="362887" y="71842"/>
                  </a:cubicBezTo>
                  <a:cubicBezTo>
                    <a:pt x="357626" y="72105"/>
                    <a:pt x="353575" y="76583"/>
                    <a:pt x="353838" y="81843"/>
                  </a:cubicBezTo>
                  <a:lnTo>
                    <a:pt x="354476" y="94292"/>
                  </a:lnTo>
                  <a:cubicBezTo>
                    <a:pt x="354476" y="94492"/>
                    <a:pt x="354419" y="94692"/>
                    <a:pt x="354476" y="94902"/>
                  </a:cubicBezTo>
                  <a:lnTo>
                    <a:pt x="356143" y="125601"/>
                  </a:lnTo>
                  <a:lnTo>
                    <a:pt x="356229" y="127211"/>
                  </a:lnTo>
                  <a:lnTo>
                    <a:pt x="356229" y="127211"/>
                  </a:lnTo>
                  <a:lnTo>
                    <a:pt x="362258" y="238406"/>
                  </a:lnTo>
                  <a:lnTo>
                    <a:pt x="377603" y="426715"/>
                  </a:lnTo>
                  <a:cubicBezTo>
                    <a:pt x="377742" y="428432"/>
                    <a:pt x="378347" y="430079"/>
                    <a:pt x="379355" y="431477"/>
                  </a:cubicBezTo>
                  <a:lnTo>
                    <a:pt x="465909" y="552664"/>
                  </a:lnTo>
                  <a:cubicBezTo>
                    <a:pt x="474771" y="565023"/>
                    <a:pt x="471936" y="582227"/>
                    <a:pt x="459578" y="591089"/>
                  </a:cubicBezTo>
                  <a:cubicBezTo>
                    <a:pt x="459573" y="591092"/>
                    <a:pt x="459569" y="591095"/>
                    <a:pt x="459565" y="59109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7" name="Google Shape;855;p40">
              <a:extLst>
                <a:ext uri="{FF2B5EF4-FFF2-40B4-BE49-F238E27FC236}">
                  <a16:creationId xmlns:a16="http://schemas.microsoft.com/office/drawing/2014/main" id="{E53FC3F5-E016-0A6F-8A3B-EFDEEA31E389}"/>
                </a:ext>
              </a:extLst>
            </p:cNvPr>
            <p:cNvSpPr/>
            <p:nvPr/>
          </p:nvSpPr>
          <p:spPr>
            <a:xfrm>
              <a:off x="5078977" y="2115101"/>
              <a:ext cx="152400" cy="152400"/>
            </a:xfrm>
            <a:custGeom>
              <a:avLst/>
              <a:gdLst/>
              <a:ahLst/>
              <a:cxnLst/>
              <a:rect l="l" t="t" r="r" b="b"/>
              <a:pathLst>
                <a:path w="152400" h="152400" extrusionOk="0">
                  <a:moveTo>
                    <a:pt x="76200" y="152400"/>
                  </a:moveTo>
                  <a:cubicBezTo>
                    <a:pt x="118284" y="152400"/>
                    <a:pt x="152400" y="118284"/>
                    <a:pt x="152400" y="76200"/>
                  </a:cubicBezTo>
                  <a:cubicBezTo>
                    <a:pt x="152400" y="34116"/>
                    <a:pt x="118284" y="0"/>
                    <a:pt x="76200" y="0"/>
                  </a:cubicBezTo>
                  <a:cubicBezTo>
                    <a:pt x="34116" y="0"/>
                    <a:pt x="0" y="34116"/>
                    <a:pt x="0" y="76200"/>
                  </a:cubicBezTo>
                  <a:cubicBezTo>
                    <a:pt x="0" y="118284"/>
                    <a:pt x="34116" y="152400"/>
                    <a:pt x="76200" y="152400"/>
                  </a:cubicBezTo>
                  <a:close/>
                  <a:moveTo>
                    <a:pt x="76200" y="19050"/>
                  </a:moveTo>
                  <a:cubicBezTo>
                    <a:pt x="107763" y="19050"/>
                    <a:pt x="133350" y="44637"/>
                    <a:pt x="133350" y="76200"/>
                  </a:cubicBezTo>
                  <a:cubicBezTo>
                    <a:pt x="133350" y="107763"/>
                    <a:pt x="107763" y="133350"/>
                    <a:pt x="76200" y="133350"/>
                  </a:cubicBezTo>
                  <a:cubicBezTo>
                    <a:pt x="44637" y="133350"/>
                    <a:pt x="19050" y="107763"/>
                    <a:pt x="19050" y="76200"/>
                  </a:cubicBezTo>
                  <a:cubicBezTo>
                    <a:pt x="19060" y="44632"/>
                    <a:pt x="44632" y="19035"/>
                    <a:pt x="76200" y="1899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8" name="Google Shape;856;p40">
              <a:extLst>
                <a:ext uri="{FF2B5EF4-FFF2-40B4-BE49-F238E27FC236}">
                  <a16:creationId xmlns:a16="http://schemas.microsoft.com/office/drawing/2014/main" id="{C1F83F2F-8373-0F1F-6550-81CD4780FA82}"/>
                </a:ext>
              </a:extLst>
            </p:cNvPr>
            <p:cNvSpPr/>
            <p:nvPr/>
          </p:nvSpPr>
          <p:spPr>
            <a:xfrm>
              <a:off x="5375542" y="2439027"/>
              <a:ext cx="216768" cy="263907"/>
            </a:xfrm>
            <a:custGeom>
              <a:avLst/>
              <a:gdLst/>
              <a:ahLst/>
              <a:cxnLst/>
              <a:rect l="l" t="t" r="r" b="b"/>
              <a:pathLst>
                <a:path w="216768" h="263907" extrusionOk="0">
                  <a:moveTo>
                    <a:pt x="215424" y="161792"/>
                  </a:moveTo>
                  <a:lnTo>
                    <a:pt x="186849" y="0"/>
                  </a:lnTo>
                  <a:lnTo>
                    <a:pt x="27934" y="67618"/>
                  </a:lnTo>
                  <a:lnTo>
                    <a:pt x="51289" y="200082"/>
                  </a:lnTo>
                  <a:cubicBezTo>
                    <a:pt x="41461" y="199590"/>
                    <a:pt x="31709" y="202044"/>
                    <a:pt x="23285" y="207131"/>
                  </a:cubicBezTo>
                  <a:cubicBezTo>
                    <a:pt x="3864" y="218351"/>
                    <a:pt x="-5071" y="238001"/>
                    <a:pt x="2921" y="251898"/>
                  </a:cubicBezTo>
                  <a:cubicBezTo>
                    <a:pt x="8108" y="259900"/>
                    <a:pt x="17217" y="264472"/>
                    <a:pt x="26733" y="263852"/>
                  </a:cubicBezTo>
                  <a:cubicBezTo>
                    <a:pt x="35584" y="263670"/>
                    <a:pt x="44235" y="261185"/>
                    <a:pt x="51832" y="256642"/>
                  </a:cubicBezTo>
                  <a:cubicBezTo>
                    <a:pt x="70291" y="245983"/>
                    <a:pt x="79102" y="227762"/>
                    <a:pt x="73072" y="214055"/>
                  </a:cubicBezTo>
                  <a:lnTo>
                    <a:pt x="49260" y="79324"/>
                  </a:lnTo>
                  <a:lnTo>
                    <a:pt x="172132" y="26641"/>
                  </a:lnTo>
                  <a:lnTo>
                    <a:pt x="193421" y="146485"/>
                  </a:lnTo>
                  <a:cubicBezTo>
                    <a:pt x="183463" y="145904"/>
                    <a:pt x="173565" y="148362"/>
                    <a:pt x="165036" y="153533"/>
                  </a:cubicBezTo>
                  <a:cubicBezTo>
                    <a:pt x="145615" y="164744"/>
                    <a:pt x="136671" y="184404"/>
                    <a:pt x="144672" y="198301"/>
                  </a:cubicBezTo>
                  <a:cubicBezTo>
                    <a:pt x="149859" y="206303"/>
                    <a:pt x="158969" y="210872"/>
                    <a:pt x="168484" y="210245"/>
                  </a:cubicBezTo>
                  <a:cubicBezTo>
                    <a:pt x="177330" y="210062"/>
                    <a:pt x="185976" y="207580"/>
                    <a:pt x="193573" y="203044"/>
                  </a:cubicBezTo>
                  <a:cubicBezTo>
                    <a:pt x="211499" y="192691"/>
                    <a:pt x="220338" y="175289"/>
                    <a:pt x="215424" y="161792"/>
                  </a:cubicBezTo>
                  <a:close/>
                  <a:moveTo>
                    <a:pt x="42335" y="240125"/>
                  </a:moveTo>
                  <a:cubicBezTo>
                    <a:pt x="31077" y="246621"/>
                    <a:pt x="21114" y="245269"/>
                    <a:pt x="19428" y="242354"/>
                  </a:cubicBezTo>
                  <a:cubicBezTo>
                    <a:pt x="17742" y="239439"/>
                    <a:pt x="21552" y="230124"/>
                    <a:pt x="32810" y="223628"/>
                  </a:cubicBezTo>
                  <a:cubicBezTo>
                    <a:pt x="37525" y="220742"/>
                    <a:pt x="42907" y="219127"/>
                    <a:pt x="48431" y="218942"/>
                  </a:cubicBezTo>
                  <a:cubicBezTo>
                    <a:pt x="52241" y="218942"/>
                    <a:pt x="54918" y="219970"/>
                    <a:pt x="55718" y="221361"/>
                  </a:cubicBezTo>
                  <a:cubicBezTo>
                    <a:pt x="57394" y="224314"/>
                    <a:pt x="53594" y="233629"/>
                    <a:pt x="42335" y="240125"/>
                  </a:cubicBezTo>
                  <a:close/>
                  <a:moveTo>
                    <a:pt x="184144" y="186557"/>
                  </a:moveTo>
                  <a:cubicBezTo>
                    <a:pt x="172904" y="193043"/>
                    <a:pt x="162912" y="191691"/>
                    <a:pt x="161236" y="188786"/>
                  </a:cubicBezTo>
                  <a:cubicBezTo>
                    <a:pt x="159559" y="185880"/>
                    <a:pt x="163360" y="176555"/>
                    <a:pt x="174619" y="170050"/>
                  </a:cubicBezTo>
                  <a:cubicBezTo>
                    <a:pt x="179334" y="167181"/>
                    <a:pt x="184713" y="165583"/>
                    <a:pt x="190230" y="165411"/>
                  </a:cubicBezTo>
                  <a:cubicBezTo>
                    <a:pt x="194040" y="165411"/>
                    <a:pt x="196726" y="166440"/>
                    <a:pt x="197526" y="167830"/>
                  </a:cubicBezTo>
                  <a:cubicBezTo>
                    <a:pt x="199174" y="170698"/>
                    <a:pt x="195364" y="180013"/>
                    <a:pt x="184144" y="186557"/>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9" name="Google Shape;850;p40">
            <a:extLst>
              <a:ext uri="{FF2B5EF4-FFF2-40B4-BE49-F238E27FC236}">
                <a16:creationId xmlns:a16="http://schemas.microsoft.com/office/drawing/2014/main" id="{B6AB1C93-A4AD-3421-6AE4-390747485136}"/>
              </a:ext>
            </a:extLst>
          </p:cNvPr>
          <p:cNvGrpSpPr/>
          <p:nvPr/>
        </p:nvGrpSpPr>
        <p:grpSpPr>
          <a:xfrm>
            <a:off x="2571512" y="3304817"/>
            <a:ext cx="6036667" cy="467616"/>
            <a:chOff x="3492489" y="1190203"/>
            <a:chExt cx="8443279" cy="1108946"/>
          </a:xfrm>
        </p:grpSpPr>
        <p:sp>
          <p:nvSpPr>
            <p:cNvPr id="10" name="Google Shape;851;p40">
              <a:extLst>
                <a:ext uri="{FF2B5EF4-FFF2-40B4-BE49-F238E27FC236}">
                  <a16:creationId xmlns:a16="http://schemas.microsoft.com/office/drawing/2014/main" id="{1DE7116A-1CF7-DA31-40B2-FB747870D68B}"/>
                </a:ext>
              </a:extLst>
            </p:cNvPr>
            <p:cNvSpPr/>
            <p:nvPr/>
          </p:nvSpPr>
          <p:spPr>
            <a:xfrm>
              <a:off x="3492489" y="1190203"/>
              <a:ext cx="8443279" cy="1108946"/>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11" name="Google Shape;852;p40">
              <a:extLst>
                <a:ext uri="{FF2B5EF4-FFF2-40B4-BE49-F238E27FC236}">
                  <a16:creationId xmlns:a16="http://schemas.microsoft.com/office/drawing/2014/main" id="{B149A243-C8E6-E910-C899-199F5B07C875}"/>
                </a:ext>
              </a:extLst>
            </p:cNvPr>
            <p:cNvSpPr txBox="1"/>
            <p:nvPr/>
          </p:nvSpPr>
          <p:spPr>
            <a:xfrm>
              <a:off x="4395172" y="1300416"/>
              <a:ext cx="6587811" cy="525669"/>
            </a:xfrm>
            <a:prstGeom prst="rect">
              <a:avLst/>
            </a:prstGeom>
            <a:noFill/>
            <a:ln>
              <a:noFill/>
            </a:ln>
          </p:spPr>
          <p:txBody>
            <a:bodyPr spcFirstLastPara="1" wrap="square" lIns="0" tIns="34275" rIns="0" bIns="34275" anchor="t" anchorCtr="0">
              <a:noAutofit/>
            </a:bodyPr>
            <a:lstStyle/>
            <a:p>
              <a:pPr marL="158750" lvl="0" algn="l" rtl="0">
                <a:lnSpc>
                  <a:spcPct val="115000"/>
                </a:lnSpc>
                <a:spcBef>
                  <a:spcPts val="0"/>
                </a:spcBef>
                <a:spcAft>
                  <a:spcPts val="0"/>
                </a:spcAft>
                <a:buClr>
                  <a:srgbClr val="0097A7"/>
                </a:buClr>
                <a:buSzPts val="1100"/>
              </a:pPr>
              <a:r>
                <a:rPr lang="en-US" sz="1100" u="sng" dirty="0">
                  <a:solidFill>
                    <a:srgbClr val="0097A7"/>
                  </a:solidFill>
                  <a:latin typeface="Helvetica Neue"/>
                  <a:ea typeface="Helvetica Neue"/>
                  <a:cs typeface="Helvetica Neue"/>
                  <a:sym typeface="Helvetica Neue"/>
                  <a:hlinkClick r:id="rId10">
                    <a:extLst>
                      <a:ext uri="{A12FA001-AC4F-418D-AE19-62706E023703}">
                        <ahyp:hlinkClr xmlns:ahyp="http://schemas.microsoft.com/office/drawing/2018/hyperlinkcolor" val="tx"/>
                      </a:ext>
                    </a:extLst>
                  </a:hlinkClick>
                </a:rPr>
                <a:t>RPubs - Exploratory Analysis of Spotify Tracks</a:t>
              </a:r>
              <a:endParaRPr lang="en-US" sz="1100" dirty="0">
                <a:solidFill>
                  <a:srgbClr val="0097A7"/>
                </a:solidFill>
                <a:latin typeface="Helvetica Neue"/>
                <a:ea typeface="Helvetica Neue"/>
                <a:cs typeface="Helvetica Neue"/>
                <a:sym typeface="Helvetica Neue"/>
              </a:endParaRPr>
            </a:p>
          </p:txBody>
        </p:sp>
      </p:grpSp>
      <p:grpSp>
        <p:nvGrpSpPr>
          <p:cNvPr id="12" name="Google Shape;850;p40">
            <a:extLst>
              <a:ext uri="{FF2B5EF4-FFF2-40B4-BE49-F238E27FC236}">
                <a16:creationId xmlns:a16="http://schemas.microsoft.com/office/drawing/2014/main" id="{27E87BE7-966F-BEC6-A4D0-6D4845A09CA9}"/>
              </a:ext>
            </a:extLst>
          </p:cNvPr>
          <p:cNvGrpSpPr/>
          <p:nvPr/>
        </p:nvGrpSpPr>
        <p:grpSpPr>
          <a:xfrm>
            <a:off x="2571512" y="4316485"/>
            <a:ext cx="6025474" cy="365039"/>
            <a:chOff x="3492489" y="1190203"/>
            <a:chExt cx="8443279" cy="1108946"/>
          </a:xfrm>
        </p:grpSpPr>
        <p:sp>
          <p:nvSpPr>
            <p:cNvPr id="13" name="Google Shape;851;p40">
              <a:extLst>
                <a:ext uri="{FF2B5EF4-FFF2-40B4-BE49-F238E27FC236}">
                  <a16:creationId xmlns:a16="http://schemas.microsoft.com/office/drawing/2014/main" id="{7476CE2F-5C16-0BE2-C393-85270A08B963}"/>
                </a:ext>
              </a:extLst>
            </p:cNvPr>
            <p:cNvSpPr/>
            <p:nvPr/>
          </p:nvSpPr>
          <p:spPr>
            <a:xfrm>
              <a:off x="3492489" y="1190203"/>
              <a:ext cx="8443279" cy="1108946"/>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14" name="Google Shape;852;p40">
              <a:extLst>
                <a:ext uri="{FF2B5EF4-FFF2-40B4-BE49-F238E27FC236}">
                  <a16:creationId xmlns:a16="http://schemas.microsoft.com/office/drawing/2014/main" id="{AF65E863-A4F6-2EAD-4672-A56AB78ADA6F}"/>
                </a:ext>
              </a:extLst>
            </p:cNvPr>
            <p:cNvSpPr txBox="1"/>
            <p:nvPr/>
          </p:nvSpPr>
          <p:spPr>
            <a:xfrm>
              <a:off x="4395172" y="1300416"/>
              <a:ext cx="6587811" cy="525669"/>
            </a:xfrm>
            <a:prstGeom prst="rect">
              <a:avLst/>
            </a:prstGeom>
            <a:noFill/>
            <a:ln>
              <a:noFill/>
            </a:ln>
          </p:spPr>
          <p:txBody>
            <a:bodyPr spcFirstLastPara="1" wrap="square" lIns="0" tIns="34275" rIns="0" bIns="34275" anchor="t" anchorCtr="0">
              <a:noAutofit/>
            </a:bodyPr>
            <a:lstStyle/>
            <a:p>
              <a:pPr marL="158750" lvl="0" algn="l" rtl="0">
                <a:lnSpc>
                  <a:spcPct val="115000"/>
                </a:lnSpc>
                <a:spcBef>
                  <a:spcPts val="0"/>
                </a:spcBef>
                <a:spcAft>
                  <a:spcPts val="0"/>
                </a:spcAft>
                <a:buClr>
                  <a:srgbClr val="0097A7"/>
                </a:buClr>
                <a:buSzPts val="1100"/>
              </a:pPr>
              <a:r>
                <a:rPr lang="en-IN" sz="1100" u="sng" dirty="0">
                  <a:solidFill>
                    <a:srgbClr val="0097A7"/>
                  </a:solidFill>
                  <a:latin typeface="Helvetica Neue"/>
                  <a:ea typeface="Helvetica Neue"/>
                  <a:cs typeface="Helvetica Neue"/>
                  <a:sym typeface="Helvetica Neue"/>
                  <a:hlinkClick r:id="rId11">
                    <a:extLst>
                      <a:ext uri="{A12FA001-AC4F-418D-AE19-62706E023703}">
                        <ahyp:hlinkClr xmlns:ahyp="http://schemas.microsoft.com/office/drawing/2018/hyperlinkcolor" val="tx"/>
                      </a:ext>
                    </a:extLst>
                  </a:hlinkClick>
                </a:rPr>
                <a:t>Chapter 12 Interactive Graphs</a:t>
              </a:r>
              <a:endParaRPr lang="en-IN" sz="1100" dirty="0">
                <a:solidFill>
                  <a:srgbClr val="0097A7"/>
                </a:solidFill>
                <a:latin typeface="Helvetica Neue"/>
                <a:ea typeface="Helvetica Neue"/>
                <a:cs typeface="Helvetica Neue"/>
                <a:sym typeface="Helvetica Neue"/>
              </a:endParaRPr>
            </a:p>
          </p:txBody>
        </p:sp>
      </p:grpSp>
      <p:grpSp>
        <p:nvGrpSpPr>
          <p:cNvPr id="15" name="Google Shape;844;p40">
            <a:extLst>
              <a:ext uri="{FF2B5EF4-FFF2-40B4-BE49-F238E27FC236}">
                <a16:creationId xmlns:a16="http://schemas.microsoft.com/office/drawing/2014/main" id="{71160DA5-876D-A4C1-9365-BEB2826CA0E3}"/>
              </a:ext>
            </a:extLst>
          </p:cNvPr>
          <p:cNvGrpSpPr/>
          <p:nvPr/>
        </p:nvGrpSpPr>
        <p:grpSpPr>
          <a:xfrm>
            <a:off x="2557170" y="3817977"/>
            <a:ext cx="6054158" cy="420877"/>
            <a:chOff x="3413759" y="1415674"/>
            <a:chExt cx="8443279" cy="1108946"/>
          </a:xfrm>
        </p:grpSpPr>
        <p:sp>
          <p:nvSpPr>
            <p:cNvPr id="16" name="Google Shape;845;p40">
              <a:extLst>
                <a:ext uri="{FF2B5EF4-FFF2-40B4-BE49-F238E27FC236}">
                  <a16:creationId xmlns:a16="http://schemas.microsoft.com/office/drawing/2014/main" id="{9343ED10-E5D2-1CD4-CE60-EE24C0A62F6B}"/>
                </a:ext>
              </a:extLst>
            </p:cNvPr>
            <p:cNvSpPr/>
            <p:nvPr/>
          </p:nvSpPr>
          <p:spPr>
            <a:xfrm>
              <a:off x="3413759" y="1415674"/>
              <a:ext cx="8443279" cy="1108946"/>
            </a:xfrm>
            <a:prstGeom prst="roundRect">
              <a:avLst>
                <a:gd name="adj" fmla="val 10874"/>
              </a:avLst>
            </a:prstGeom>
            <a:solidFill>
              <a:srgbClr val="0A0A0B">
                <a:alpha val="4392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17" name="Google Shape;846;p40">
              <a:extLst>
                <a:ext uri="{FF2B5EF4-FFF2-40B4-BE49-F238E27FC236}">
                  <a16:creationId xmlns:a16="http://schemas.microsoft.com/office/drawing/2014/main" id="{E12E9DB7-ACA2-A848-A3D3-268A6B671691}"/>
                </a:ext>
              </a:extLst>
            </p:cNvPr>
            <p:cNvSpPr txBox="1"/>
            <p:nvPr/>
          </p:nvSpPr>
          <p:spPr>
            <a:xfrm>
              <a:off x="4294253" y="1459776"/>
              <a:ext cx="6587812" cy="525670"/>
            </a:xfrm>
            <a:prstGeom prst="rect">
              <a:avLst/>
            </a:prstGeom>
            <a:noFill/>
            <a:ln>
              <a:noFill/>
            </a:ln>
          </p:spPr>
          <p:txBody>
            <a:bodyPr spcFirstLastPara="1" wrap="square" lIns="0" tIns="34275" rIns="0" bIns="34275" anchor="t" anchorCtr="0">
              <a:noAutofit/>
            </a:bodyPr>
            <a:lstStyle/>
            <a:p>
              <a:pPr marL="158750" lvl="0" algn="l" rtl="0">
                <a:lnSpc>
                  <a:spcPct val="115000"/>
                </a:lnSpc>
                <a:spcBef>
                  <a:spcPts val="0"/>
                </a:spcBef>
                <a:spcAft>
                  <a:spcPts val="0"/>
                </a:spcAft>
                <a:buClr>
                  <a:srgbClr val="0097A7"/>
                </a:buClr>
                <a:buSzPts val="1100"/>
              </a:pPr>
              <a:r>
                <a:rPr lang="en-IN" sz="1100" u="sng" dirty="0">
                  <a:solidFill>
                    <a:srgbClr val="0097A7"/>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Spotify Music Data Analysis: Part 3 | by Pragya Verma | Analytics Vidhya | Medium</a:t>
              </a:r>
              <a:endParaRPr lang="en-IN" sz="1100" dirty="0">
                <a:solidFill>
                  <a:srgbClr val="0097A7"/>
                </a:solidFill>
                <a:latin typeface="Helvetica Neue"/>
                <a:ea typeface="Helvetica Neue"/>
                <a:cs typeface="Helvetica Neue"/>
                <a:sym typeface="Helvetica Neue"/>
              </a:endParaRPr>
            </a:p>
            <a:p>
              <a:pPr marL="0" marR="0" lvl="0" indent="0" algn="l" rtl="0">
                <a:spcBef>
                  <a:spcPts val="0"/>
                </a:spcBef>
                <a:spcAft>
                  <a:spcPts val="0"/>
                </a:spcAft>
                <a:buNone/>
              </a:pPr>
              <a:endParaRPr sz="1100" dirty="0">
                <a:solidFill>
                  <a:schemeClr val="lt1"/>
                </a:solidFill>
                <a:latin typeface="Quattrocento Sans"/>
                <a:ea typeface="Quattrocento Sans"/>
                <a:cs typeface="Quattrocento Sans"/>
                <a:sym typeface="Quattrocento Sans"/>
              </a:endParaRPr>
            </a:p>
          </p:txBody>
        </p:sp>
      </p:grpSp>
      <p:sp>
        <p:nvSpPr>
          <p:cNvPr id="19" name="Google Shape;890;p40">
            <a:extLst>
              <a:ext uri="{FF2B5EF4-FFF2-40B4-BE49-F238E27FC236}">
                <a16:creationId xmlns:a16="http://schemas.microsoft.com/office/drawing/2014/main" id="{5719E5AF-7E04-6D6C-C169-69104D3408EF}"/>
              </a:ext>
            </a:extLst>
          </p:cNvPr>
          <p:cNvSpPr/>
          <p:nvPr/>
        </p:nvSpPr>
        <p:spPr>
          <a:xfrm>
            <a:off x="2841439" y="3934129"/>
            <a:ext cx="262950" cy="139521"/>
          </a:xfrm>
          <a:custGeom>
            <a:avLst/>
            <a:gdLst/>
            <a:ahLst/>
            <a:cxnLst/>
            <a:rect l="l" t="t" r="r" b="b"/>
            <a:pathLst>
              <a:path w="538543" h="285750" extrusionOk="0">
                <a:moveTo>
                  <a:pt x="442019" y="19050"/>
                </a:moveTo>
                <a:cubicBezTo>
                  <a:pt x="431498" y="19050"/>
                  <a:pt x="422969" y="27579"/>
                  <a:pt x="422969" y="38100"/>
                </a:cubicBezTo>
                <a:lnTo>
                  <a:pt x="422969" y="247650"/>
                </a:lnTo>
                <a:cubicBezTo>
                  <a:pt x="422969" y="258171"/>
                  <a:pt x="431498" y="266700"/>
                  <a:pt x="442019" y="266700"/>
                </a:cubicBezTo>
                <a:lnTo>
                  <a:pt x="499169" y="266700"/>
                </a:lnTo>
                <a:cubicBezTo>
                  <a:pt x="509690" y="266700"/>
                  <a:pt x="518219" y="258171"/>
                  <a:pt x="518219" y="247650"/>
                </a:cubicBezTo>
                <a:lnTo>
                  <a:pt x="518219" y="38100"/>
                </a:lnTo>
                <a:cubicBezTo>
                  <a:pt x="518219" y="27579"/>
                  <a:pt x="509690" y="19050"/>
                  <a:pt x="499169" y="19050"/>
                </a:cubicBezTo>
                <a:close/>
                <a:moveTo>
                  <a:pt x="41969" y="19050"/>
                </a:moveTo>
                <a:cubicBezTo>
                  <a:pt x="31448" y="19050"/>
                  <a:pt x="22919" y="27579"/>
                  <a:pt x="22919" y="38100"/>
                </a:cubicBezTo>
                <a:lnTo>
                  <a:pt x="22919" y="247650"/>
                </a:lnTo>
                <a:cubicBezTo>
                  <a:pt x="22919" y="258171"/>
                  <a:pt x="31448" y="266700"/>
                  <a:pt x="41969" y="266700"/>
                </a:cubicBezTo>
                <a:lnTo>
                  <a:pt x="99119" y="266700"/>
                </a:lnTo>
                <a:cubicBezTo>
                  <a:pt x="109640" y="266700"/>
                  <a:pt x="118169" y="258171"/>
                  <a:pt x="118169" y="247650"/>
                </a:cubicBezTo>
                <a:lnTo>
                  <a:pt x="118169" y="38100"/>
                </a:lnTo>
                <a:cubicBezTo>
                  <a:pt x="118169" y="27579"/>
                  <a:pt x="109640" y="19050"/>
                  <a:pt x="99119" y="19050"/>
                </a:cubicBezTo>
                <a:close/>
                <a:moveTo>
                  <a:pt x="442019" y="0"/>
                </a:moveTo>
                <a:lnTo>
                  <a:pt x="499169" y="0"/>
                </a:lnTo>
                <a:cubicBezTo>
                  <a:pt x="520211" y="0"/>
                  <a:pt x="537269" y="17058"/>
                  <a:pt x="537269" y="38100"/>
                </a:cubicBezTo>
                <a:lnTo>
                  <a:pt x="537269" y="133350"/>
                </a:lnTo>
                <a:lnTo>
                  <a:pt x="538543" y="133350"/>
                </a:lnTo>
                <a:lnTo>
                  <a:pt x="538543" y="152400"/>
                </a:lnTo>
                <a:lnTo>
                  <a:pt x="537269" y="152400"/>
                </a:lnTo>
                <a:lnTo>
                  <a:pt x="537269" y="247650"/>
                </a:lnTo>
                <a:cubicBezTo>
                  <a:pt x="537269" y="268692"/>
                  <a:pt x="520211" y="285750"/>
                  <a:pt x="499169" y="285750"/>
                </a:cubicBezTo>
                <a:lnTo>
                  <a:pt x="442019" y="285750"/>
                </a:lnTo>
                <a:cubicBezTo>
                  <a:pt x="420977" y="285750"/>
                  <a:pt x="403919" y="268692"/>
                  <a:pt x="403919" y="247650"/>
                </a:cubicBezTo>
                <a:lnTo>
                  <a:pt x="403919" y="38100"/>
                </a:lnTo>
                <a:cubicBezTo>
                  <a:pt x="403919" y="17058"/>
                  <a:pt x="420977" y="0"/>
                  <a:pt x="442019" y="0"/>
                </a:cubicBezTo>
                <a:close/>
                <a:moveTo>
                  <a:pt x="41969" y="0"/>
                </a:moveTo>
                <a:lnTo>
                  <a:pt x="99119" y="0"/>
                </a:lnTo>
                <a:cubicBezTo>
                  <a:pt x="120161" y="0"/>
                  <a:pt x="137219" y="17058"/>
                  <a:pt x="137219" y="38100"/>
                </a:cubicBezTo>
                <a:lnTo>
                  <a:pt x="137219" y="247650"/>
                </a:lnTo>
                <a:cubicBezTo>
                  <a:pt x="137219" y="268692"/>
                  <a:pt x="120161" y="285750"/>
                  <a:pt x="99119" y="285750"/>
                </a:cubicBezTo>
                <a:lnTo>
                  <a:pt x="41969" y="285750"/>
                </a:lnTo>
                <a:cubicBezTo>
                  <a:pt x="20927" y="285750"/>
                  <a:pt x="3869" y="268692"/>
                  <a:pt x="3869" y="247650"/>
                </a:cubicBezTo>
                <a:lnTo>
                  <a:pt x="3869" y="152400"/>
                </a:lnTo>
                <a:lnTo>
                  <a:pt x="0" y="152400"/>
                </a:lnTo>
                <a:lnTo>
                  <a:pt x="0" y="133350"/>
                </a:lnTo>
                <a:lnTo>
                  <a:pt x="3869" y="133350"/>
                </a:lnTo>
                <a:lnTo>
                  <a:pt x="3869" y="38100"/>
                </a:lnTo>
                <a:cubicBezTo>
                  <a:pt x="3869" y="17058"/>
                  <a:pt x="20927" y="0"/>
                  <a:pt x="41969" y="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grpSp>
        <p:nvGrpSpPr>
          <p:cNvPr id="22" name="Google Shape;879;p40">
            <a:extLst>
              <a:ext uri="{FF2B5EF4-FFF2-40B4-BE49-F238E27FC236}">
                <a16:creationId xmlns:a16="http://schemas.microsoft.com/office/drawing/2014/main" id="{3AB9BB58-500A-28B5-F42C-286003EAF3A8}"/>
              </a:ext>
            </a:extLst>
          </p:cNvPr>
          <p:cNvGrpSpPr/>
          <p:nvPr/>
        </p:nvGrpSpPr>
        <p:grpSpPr>
          <a:xfrm>
            <a:off x="2807892" y="4319466"/>
            <a:ext cx="309239" cy="362058"/>
            <a:chOff x="5608643" y="3761395"/>
            <a:chExt cx="685771" cy="800145"/>
          </a:xfrm>
        </p:grpSpPr>
        <p:sp>
          <p:nvSpPr>
            <p:cNvPr id="23" name="Google Shape;880;p40">
              <a:extLst>
                <a:ext uri="{FF2B5EF4-FFF2-40B4-BE49-F238E27FC236}">
                  <a16:creationId xmlns:a16="http://schemas.microsoft.com/office/drawing/2014/main" id="{737FDD23-BC05-0788-E8DC-6D42C9525614}"/>
                </a:ext>
              </a:extLst>
            </p:cNvPr>
            <p:cNvSpPr/>
            <p:nvPr/>
          </p:nvSpPr>
          <p:spPr>
            <a:xfrm>
              <a:off x="5781227" y="3761395"/>
              <a:ext cx="513187" cy="762093"/>
            </a:xfrm>
            <a:custGeom>
              <a:avLst/>
              <a:gdLst/>
              <a:ahLst/>
              <a:cxnLst/>
              <a:rect l="l" t="t" r="r" b="b"/>
              <a:pathLst>
                <a:path w="513187" h="762093" extrusionOk="0">
                  <a:moveTo>
                    <a:pt x="357216" y="445025"/>
                  </a:moveTo>
                  <a:cubicBezTo>
                    <a:pt x="398269" y="459761"/>
                    <a:pt x="437102" y="476544"/>
                    <a:pt x="469249" y="502833"/>
                  </a:cubicBezTo>
                  <a:cubicBezTo>
                    <a:pt x="484582" y="514807"/>
                    <a:pt x="493720" y="533037"/>
                    <a:pt x="494138" y="552486"/>
                  </a:cubicBezTo>
                  <a:lnTo>
                    <a:pt x="494138" y="704658"/>
                  </a:lnTo>
                  <a:cubicBezTo>
                    <a:pt x="443494" y="736881"/>
                    <a:pt x="277739" y="749006"/>
                    <a:pt x="137655" y="741139"/>
                  </a:cubicBezTo>
                  <a:cubicBezTo>
                    <a:pt x="133299" y="747363"/>
                    <a:pt x="128552" y="753306"/>
                    <a:pt x="123444" y="758931"/>
                  </a:cubicBezTo>
                  <a:cubicBezTo>
                    <a:pt x="155038" y="761017"/>
                    <a:pt x="188043" y="762094"/>
                    <a:pt x="221018" y="762094"/>
                  </a:cubicBezTo>
                  <a:cubicBezTo>
                    <a:pt x="345796" y="762094"/>
                    <a:pt x="469563" y="747139"/>
                    <a:pt x="509368" y="717269"/>
                  </a:cubicBezTo>
                  <a:lnTo>
                    <a:pt x="513188" y="714411"/>
                  </a:lnTo>
                  <a:lnTo>
                    <a:pt x="513188" y="552286"/>
                  </a:lnTo>
                  <a:cubicBezTo>
                    <a:pt x="512712" y="527115"/>
                    <a:pt x="500934" y="503494"/>
                    <a:pt x="481117" y="487964"/>
                  </a:cubicBezTo>
                  <a:cubicBezTo>
                    <a:pt x="446589" y="459713"/>
                    <a:pt x="405565" y="442111"/>
                    <a:pt x="362417" y="426680"/>
                  </a:cubicBezTo>
                  <a:lnTo>
                    <a:pt x="315497" y="407430"/>
                  </a:lnTo>
                  <a:cubicBezTo>
                    <a:pt x="308348" y="404494"/>
                    <a:pt x="303682" y="397528"/>
                    <a:pt x="303686" y="389799"/>
                  </a:cubicBezTo>
                  <a:lnTo>
                    <a:pt x="303686" y="361729"/>
                  </a:lnTo>
                  <a:cubicBezTo>
                    <a:pt x="323379" y="346955"/>
                    <a:pt x="338940" y="327363"/>
                    <a:pt x="348872" y="304836"/>
                  </a:cubicBezTo>
                  <a:lnTo>
                    <a:pt x="379886" y="304836"/>
                  </a:lnTo>
                  <a:cubicBezTo>
                    <a:pt x="406176" y="304805"/>
                    <a:pt x="427479" y="283501"/>
                    <a:pt x="427511" y="257211"/>
                  </a:cubicBezTo>
                  <a:lnTo>
                    <a:pt x="427511" y="200061"/>
                  </a:lnTo>
                  <a:cubicBezTo>
                    <a:pt x="427479" y="173772"/>
                    <a:pt x="406176" y="152468"/>
                    <a:pt x="379886" y="152436"/>
                  </a:cubicBezTo>
                  <a:lnTo>
                    <a:pt x="379390" y="152436"/>
                  </a:lnTo>
                  <a:cubicBezTo>
                    <a:pt x="374263" y="63271"/>
                    <a:pt x="297824" y="-4856"/>
                    <a:pt x="208658" y="271"/>
                  </a:cubicBezTo>
                  <a:cubicBezTo>
                    <a:pt x="126652" y="4987"/>
                    <a:pt x="61209" y="70431"/>
                    <a:pt x="56493" y="152436"/>
                  </a:cubicBezTo>
                  <a:lnTo>
                    <a:pt x="56026" y="152436"/>
                  </a:lnTo>
                  <a:cubicBezTo>
                    <a:pt x="29736" y="152468"/>
                    <a:pt x="8432" y="173772"/>
                    <a:pt x="8401" y="200061"/>
                  </a:cubicBezTo>
                  <a:lnTo>
                    <a:pt x="8401" y="257211"/>
                  </a:lnTo>
                  <a:cubicBezTo>
                    <a:pt x="8432" y="283501"/>
                    <a:pt x="29736" y="304805"/>
                    <a:pt x="56026" y="304836"/>
                  </a:cubicBezTo>
                  <a:lnTo>
                    <a:pt x="87135" y="304836"/>
                  </a:lnTo>
                  <a:cubicBezTo>
                    <a:pt x="97041" y="327323"/>
                    <a:pt x="112554" y="346889"/>
                    <a:pt x="132188" y="361663"/>
                  </a:cubicBezTo>
                  <a:lnTo>
                    <a:pt x="132188" y="389799"/>
                  </a:lnTo>
                  <a:cubicBezTo>
                    <a:pt x="132206" y="397536"/>
                    <a:pt x="127530" y="404509"/>
                    <a:pt x="120367" y="407430"/>
                  </a:cubicBezTo>
                  <a:lnTo>
                    <a:pt x="73342" y="426756"/>
                  </a:lnTo>
                  <a:cubicBezTo>
                    <a:pt x="48152" y="435426"/>
                    <a:pt x="23637" y="445948"/>
                    <a:pt x="0" y="458237"/>
                  </a:cubicBezTo>
                  <a:cubicBezTo>
                    <a:pt x="11112" y="458896"/>
                    <a:pt x="22138" y="460585"/>
                    <a:pt x="32937" y="463285"/>
                  </a:cubicBezTo>
                  <a:cubicBezTo>
                    <a:pt x="53892" y="453884"/>
                    <a:pt x="75876" y="445854"/>
                    <a:pt x="98403" y="438139"/>
                  </a:cubicBezTo>
                  <a:cubicBezTo>
                    <a:pt x="169975" y="489019"/>
                    <a:pt x="265908" y="489019"/>
                    <a:pt x="337480" y="438139"/>
                  </a:cubicBezTo>
                  <a:close/>
                  <a:moveTo>
                    <a:pt x="94174" y="247686"/>
                  </a:moveTo>
                  <a:lnTo>
                    <a:pt x="94174" y="200061"/>
                  </a:lnTo>
                  <a:cubicBezTo>
                    <a:pt x="95295" y="131684"/>
                    <a:pt x="151635" y="77162"/>
                    <a:pt x="220012" y="78283"/>
                  </a:cubicBezTo>
                  <a:cubicBezTo>
                    <a:pt x="285994" y="79365"/>
                    <a:pt x="339534" y="132002"/>
                    <a:pt x="341738" y="197956"/>
                  </a:cubicBezTo>
                  <a:cubicBezTo>
                    <a:pt x="327368" y="181962"/>
                    <a:pt x="314124" y="164989"/>
                    <a:pt x="302104" y="147160"/>
                  </a:cubicBezTo>
                  <a:cubicBezTo>
                    <a:pt x="299187" y="142782"/>
                    <a:pt x="293274" y="141599"/>
                    <a:pt x="288896" y="144515"/>
                  </a:cubicBezTo>
                  <a:cubicBezTo>
                    <a:pt x="288046" y="145082"/>
                    <a:pt x="287292" y="145782"/>
                    <a:pt x="286664" y="146588"/>
                  </a:cubicBezTo>
                  <a:cubicBezTo>
                    <a:pt x="232058" y="216787"/>
                    <a:pt x="129826" y="268194"/>
                    <a:pt x="99260" y="282519"/>
                  </a:cubicBezTo>
                  <a:cubicBezTo>
                    <a:pt x="95908" y="271211"/>
                    <a:pt x="94195" y="259481"/>
                    <a:pt x="94174" y="247686"/>
                  </a:cubicBezTo>
                  <a:close/>
                  <a:moveTo>
                    <a:pt x="408499" y="200061"/>
                  </a:moveTo>
                  <a:lnTo>
                    <a:pt x="408499" y="257211"/>
                  </a:lnTo>
                  <a:cubicBezTo>
                    <a:pt x="408499" y="272993"/>
                    <a:pt x="395706" y="285786"/>
                    <a:pt x="379924" y="285786"/>
                  </a:cubicBezTo>
                  <a:lnTo>
                    <a:pt x="360874" y="285786"/>
                  </a:lnTo>
                  <a:lnTo>
                    <a:pt x="360874" y="248639"/>
                  </a:lnTo>
                  <a:cubicBezTo>
                    <a:pt x="360874" y="248334"/>
                    <a:pt x="360874" y="248029"/>
                    <a:pt x="360874" y="247686"/>
                  </a:cubicBezTo>
                  <a:lnTo>
                    <a:pt x="360874" y="200061"/>
                  </a:lnTo>
                  <a:cubicBezTo>
                    <a:pt x="360874" y="199757"/>
                    <a:pt x="360874" y="199452"/>
                    <a:pt x="360874" y="199109"/>
                  </a:cubicBezTo>
                  <a:lnTo>
                    <a:pt x="360874" y="171486"/>
                  </a:lnTo>
                  <a:lnTo>
                    <a:pt x="379924" y="171486"/>
                  </a:lnTo>
                  <a:cubicBezTo>
                    <a:pt x="395690" y="171507"/>
                    <a:pt x="408461" y="184295"/>
                    <a:pt x="408461" y="200061"/>
                  </a:cubicBezTo>
                  <a:close/>
                  <a:moveTo>
                    <a:pt x="217913" y="19086"/>
                  </a:moveTo>
                  <a:cubicBezTo>
                    <a:pt x="293060" y="19188"/>
                    <a:pt x="355298" y="77459"/>
                    <a:pt x="360340" y="152436"/>
                  </a:cubicBezTo>
                  <a:lnTo>
                    <a:pt x="352539" y="152436"/>
                  </a:lnTo>
                  <a:cubicBezTo>
                    <a:pt x="326361" y="78132"/>
                    <a:pt x="244903" y="39118"/>
                    <a:pt x="170598" y="65296"/>
                  </a:cubicBezTo>
                  <a:cubicBezTo>
                    <a:pt x="129855" y="79650"/>
                    <a:pt x="97812" y="111694"/>
                    <a:pt x="83458" y="152436"/>
                  </a:cubicBezTo>
                  <a:lnTo>
                    <a:pt x="75552" y="152436"/>
                  </a:lnTo>
                  <a:cubicBezTo>
                    <a:pt x="80598" y="77486"/>
                    <a:pt x="142793" y="19227"/>
                    <a:pt x="217913" y="19086"/>
                  </a:cubicBezTo>
                  <a:close/>
                  <a:moveTo>
                    <a:pt x="75038" y="285786"/>
                  </a:moveTo>
                  <a:lnTo>
                    <a:pt x="55988" y="285786"/>
                  </a:lnTo>
                  <a:cubicBezTo>
                    <a:pt x="40206" y="285786"/>
                    <a:pt x="27413" y="272993"/>
                    <a:pt x="27413" y="257211"/>
                  </a:cubicBezTo>
                  <a:lnTo>
                    <a:pt x="27413" y="200061"/>
                  </a:lnTo>
                  <a:cubicBezTo>
                    <a:pt x="27413" y="184279"/>
                    <a:pt x="40206" y="171486"/>
                    <a:pt x="55988" y="171486"/>
                  </a:cubicBezTo>
                  <a:lnTo>
                    <a:pt x="75038" y="171486"/>
                  </a:lnTo>
                  <a:close/>
                  <a:moveTo>
                    <a:pt x="217913" y="371511"/>
                  </a:moveTo>
                  <a:cubicBezTo>
                    <a:pt x="194257" y="371490"/>
                    <a:pt x="171108" y="364652"/>
                    <a:pt x="151238" y="351814"/>
                  </a:cubicBezTo>
                  <a:cubicBezTo>
                    <a:pt x="131689" y="339217"/>
                    <a:pt x="116056" y="321399"/>
                    <a:pt x="106109" y="300379"/>
                  </a:cubicBezTo>
                  <a:cubicBezTo>
                    <a:pt x="135217" y="286958"/>
                    <a:pt x="233696" y="238276"/>
                    <a:pt x="293532" y="168257"/>
                  </a:cubicBezTo>
                  <a:cubicBezTo>
                    <a:pt x="307434" y="188635"/>
                    <a:pt x="323623" y="207353"/>
                    <a:pt x="341786" y="224045"/>
                  </a:cubicBezTo>
                  <a:lnTo>
                    <a:pt x="341786" y="248639"/>
                  </a:lnTo>
                  <a:cubicBezTo>
                    <a:pt x="341098" y="316584"/>
                    <a:pt x="285909" y="371348"/>
                    <a:pt x="217961" y="371511"/>
                  </a:cubicBezTo>
                  <a:close/>
                  <a:moveTo>
                    <a:pt x="217913" y="457236"/>
                  </a:moveTo>
                  <a:cubicBezTo>
                    <a:pt x="182851" y="456863"/>
                    <a:pt x="148547" y="446988"/>
                    <a:pt x="118653" y="428661"/>
                  </a:cubicBezTo>
                  <a:lnTo>
                    <a:pt x="127530" y="425023"/>
                  </a:lnTo>
                  <a:cubicBezTo>
                    <a:pt x="141871" y="419209"/>
                    <a:pt x="151250" y="405275"/>
                    <a:pt x="151238" y="389799"/>
                  </a:cubicBezTo>
                  <a:lnTo>
                    <a:pt x="151238" y="373921"/>
                  </a:lnTo>
                  <a:cubicBezTo>
                    <a:pt x="192946" y="396082"/>
                    <a:pt x="242937" y="396082"/>
                    <a:pt x="284645" y="373921"/>
                  </a:cubicBezTo>
                  <a:lnTo>
                    <a:pt x="284645" y="389799"/>
                  </a:lnTo>
                  <a:cubicBezTo>
                    <a:pt x="284611" y="405260"/>
                    <a:pt x="293953" y="419198"/>
                    <a:pt x="308267" y="425042"/>
                  </a:cubicBezTo>
                  <a:lnTo>
                    <a:pt x="317183" y="428700"/>
                  </a:lnTo>
                  <a:cubicBezTo>
                    <a:pt x="287306" y="446998"/>
                    <a:pt x="253031" y="456860"/>
                    <a:pt x="217999" y="4572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24" name="Google Shape;881;p40">
              <a:extLst>
                <a:ext uri="{FF2B5EF4-FFF2-40B4-BE49-F238E27FC236}">
                  <a16:creationId xmlns:a16="http://schemas.microsoft.com/office/drawing/2014/main" id="{1AC4C00A-1216-4396-4558-08558ABB1CEC}"/>
                </a:ext>
              </a:extLst>
            </p:cNvPr>
            <p:cNvSpPr/>
            <p:nvPr/>
          </p:nvSpPr>
          <p:spPr>
            <a:xfrm>
              <a:off x="5608643" y="4238110"/>
              <a:ext cx="323430" cy="323430"/>
            </a:xfrm>
            <a:custGeom>
              <a:avLst/>
              <a:gdLst/>
              <a:ahLst/>
              <a:cxnLst/>
              <a:rect l="l" t="t" r="r" b="b"/>
              <a:pathLst>
                <a:path w="323430" h="323430" extrusionOk="0">
                  <a:moveTo>
                    <a:pt x="161715" y="0"/>
                  </a:moveTo>
                  <a:cubicBezTo>
                    <a:pt x="72402" y="0"/>
                    <a:pt x="0" y="72402"/>
                    <a:pt x="0" y="161716"/>
                  </a:cubicBezTo>
                  <a:cubicBezTo>
                    <a:pt x="0" y="251029"/>
                    <a:pt x="72402" y="323431"/>
                    <a:pt x="161715" y="323431"/>
                  </a:cubicBezTo>
                  <a:cubicBezTo>
                    <a:pt x="251029" y="323431"/>
                    <a:pt x="323431" y="251029"/>
                    <a:pt x="323431" y="161716"/>
                  </a:cubicBezTo>
                  <a:cubicBezTo>
                    <a:pt x="323431" y="161713"/>
                    <a:pt x="323431" y="161709"/>
                    <a:pt x="323431" y="161706"/>
                  </a:cubicBezTo>
                  <a:cubicBezTo>
                    <a:pt x="323310" y="72444"/>
                    <a:pt x="250977" y="115"/>
                    <a:pt x="161715" y="0"/>
                  </a:cubicBezTo>
                  <a:close/>
                  <a:moveTo>
                    <a:pt x="161715" y="304371"/>
                  </a:moveTo>
                  <a:cubicBezTo>
                    <a:pt x="82924" y="304371"/>
                    <a:pt x="19050" y="240498"/>
                    <a:pt x="19050" y="161706"/>
                  </a:cubicBezTo>
                  <a:cubicBezTo>
                    <a:pt x="19050" y="82914"/>
                    <a:pt x="82924" y="19040"/>
                    <a:pt x="161715" y="19040"/>
                  </a:cubicBezTo>
                  <a:cubicBezTo>
                    <a:pt x="240507" y="19040"/>
                    <a:pt x="304381" y="82914"/>
                    <a:pt x="304381" y="161706"/>
                  </a:cubicBezTo>
                  <a:cubicBezTo>
                    <a:pt x="304291" y="240461"/>
                    <a:pt x="240470" y="304282"/>
                    <a:pt x="161715" y="304371"/>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25" name="Google Shape;882;p40">
              <a:extLst>
                <a:ext uri="{FF2B5EF4-FFF2-40B4-BE49-F238E27FC236}">
                  <a16:creationId xmlns:a16="http://schemas.microsoft.com/office/drawing/2014/main" id="{5605C91D-6444-D7DE-A087-AA58E7A6534F}"/>
                </a:ext>
              </a:extLst>
            </p:cNvPr>
            <p:cNvSpPr/>
            <p:nvPr/>
          </p:nvSpPr>
          <p:spPr>
            <a:xfrm>
              <a:off x="5646715" y="4276210"/>
              <a:ext cx="123644" cy="123605"/>
            </a:xfrm>
            <a:custGeom>
              <a:avLst/>
              <a:gdLst/>
              <a:ahLst/>
              <a:cxnLst/>
              <a:rect l="l" t="t" r="r" b="b"/>
              <a:pathLst>
                <a:path w="123644" h="123605" extrusionOk="0">
                  <a:moveTo>
                    <a:pt x="123644" y="19050"/>
                  </a:moveTo>
                  <a:lnTo>
                    <a:pt x="123644" y="0"/>
                  </a:lnTo>
                  <a:cubicBezTo>
                    <a:pt x="55396" y="58"/>
                    <a:pt x="79" y="55358"/>
                    <a:pt x="0" y="123606"/>
                  </a:cubicBezTo>
                  <a:lnTo>
                    <a:pt x="19050" y="123606"/>
                  </a:lnTo>
                  <a:cubicBezTo>
                    <a:pt x="19119" y="65875"/>
                    <a:pt x="65913" y="19098"/>
                    <a:pt x="123644" y="1905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 name="Google Shape;883;p40">
              <a:extLst>
                <a:ext uri="{FF2B5EF4-FFF2-40B4-BE49-F238E27FC236}">
                  <a16:creationId xmlns:a16="http://schemas.microsoft.com/office/drawing/2014/main" id="{7B9E4192-1507-2D07-7B89-D930C70C11CA}"/>
                </a:ext>
              </a:extLst>
            </p:cNvPr>
            <p:cNvSpPr/>
            <p:nvPr/>
          </p:nvSpPr>
          <p:spPr>
            <a:xfrm>
              <a:off x="5770359" y="4399816"/>
              <a:ext cx="123615" cy="123615"/>
            </a:xfrm>
            <a:custGeom>
              <a:avLst/>
              <a:gdLst/>
              <a:ahLst/>
              <a:cxnLst/>
              <a:rect l="l" t="t" r="r" b="b"/>
              <a:pathLst>
                <a:path w="123615" h="123615" extrusionOk="0">
                  <a:moveTo>
                    <a:pt x="104565" y="0"/>
                  </a:moveTo>
                  <a:cubicBezTo>
                    <a:pt x="104503" y="57723"/>
                    <a:pt x="57723" y="104503"/>
                    <a:pt x="0" y="104565"/>
                  </a:cubicBezTo>
                  <a:lnTo>
                    <a:pt x="0" y="123615"/>
                  </a:lnTo>
                  <a:cubicBezTo>
                    <a:pt x="68241" y="123542"/>
                    <a:pt x="123542" y="68241"/>
                    <a:pt x="123615" y="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 name="Google Shape;884;p40">
              <a:extLst>
                <a:ext uri="{FF2B5EF4-FFF2-40B4-BE49-F238E27FC236}">
                  <a16:creationId xmlns:a16="http://schemas.microsoft.com/office/drawing/2014/main" id="{DA58D738-67B0-CBCE-965C-6DA2975599D0}"/>
                </a:ext>
              </a:extLst>
            </p:cNvPr>
            <p:cNvSpPr/>
            <p:nvPr/>
          </p:nvSpPr>
          <p:spPr>
            <a:xfrm>
              <a:off x="5684815" y="4314310"/>
              <a:ext cx="85544" cy="85505"/>
            </a:xfrm>
            <a:custGeom>
              <a:avLst/>
              <a:gdLst/>
              <a:ahLst/>
              <a:cxnLst/>
              <a:rect l="l" t="t" r="r" b="b"/>
              <a:pathLst>
                <a:path w="85544" h="85505" extrusionOk="0">
                  <a:moveTo>
                    <a:pt x="85544" y="19050"/>
                  </a:moveTo>
                  <a:lnTo>
                    <a:pt x="85544" y="0"/>
                  </a:lnTo>
                  <a:cubicBezTo>
                    <a:pt x="38328" y="31"/>
                    <a:pt x="52" y="38290"/>
                    <a:pt x="0" y="85506"/>
                  </a:cubicBezTo>
                  <a:lnTo>
                    <a:pt x="19050" y="85506"/>
                  </a:lnTo>
                  <a:cubicBezTo>
                    <a:pt x="19092" y="48806"/>
                    <a:pt x="48844" y="19071"/>
                    <a:pt x="85544" y="19050"/>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 name="Google Shape;885;p40">
              <a:extLst>
                <a:ext uri="{FF2B5EF4-FFF2-40B4-BE49-F238E27FC236}">
                  <a16:creationId xmlns:a16="http://schemas.microsoft.com/office/drawing/2014/main" id="{B6037B17-5263-0B12-BB8C-709184F3E5E2}"/>
                </a:ext>
              </a:extLst>
            </p:cNvPr>
            <p:cNvSpPr/>
            <p:nvPr/>
          </p:nvSpPr>
          <p:spPr>
            <a:xfrm>
              <a:off x="5770359" y="4399816"/>
              <a:ext cx="85515" cy="85515"/>
            </a:xfrm>
            <a:custGeom>
              <a:avLst/>
              <a:gdLst/>
              <a:ahLst/>
              <a:cxnLst/>
              <a:rect l="l" t="t" r="r" b="b"/>
              <a:pathLst>
                <a:path w="85515" h="85515" extrusionOk="0">
                  <a:moveTo>
                    <a:pt x="0" y="66465"/>
                  </a:moveTo>
                  <a:lnTo>
                    <a:pt x="0" y="85515"/>
                  </a:lnTo>
                  <a:cubicBezTo>
                    <a:pt x="47207" y="85463"/>
                    <a:pt x="85463" y="47207"/>
                    <a:pt x="85515" y="0"/>
                  </a:cubicBezTo>
                  <a:lnTo>
                    <a:pt x="66465" y="0"/>
                  </a:lnTo>
                  <a:cubicBezTo>
                    <a:pt x="66428" y="36692"/>
                    <a:pt x="36692" y="66428"/>
                    <a:pt x="0" y="66465"/>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 name="Google Shape;886;p40">
              <a:extLst>
                <a:ext uri="{FF2B5EF4-FFF2-40B4-BE49-F238E27FC236}">
                  <a16:creationId xmlns:a16="http://schemas.microsoft.com/office/drawing/2014/main" id="{ACB6AE29-DE09-997D-8AF6-F21A230835BB}"/>
                </a:ext>
              </a:extLst>
            </p:cNvPr>
            <p:cNvSpPr/>
            <p:nvPr/>
          </p:nvSpPr>
          <p:spPr>
            <a:xfrm>
              <a:off x="5722943" y="4352401"/>
              <a:ext cx="94830" cy="94830"/>
            </a:xfrm>
            <a:custGeom>
              <a:avLst/>
              <a:gdLst/>
              <a:ahLst/>
              <a:cxnLst/>
              <a:rect l="l" t="t" r="r" b="b"/>
              <a:pathLst>
                <a:path w="94830" h="94830" extrusionOk="0">
                  <a:moveTo>
                    <a:pt x="94831" y="47415"/>
                  </a:moveTo>
                  <a:cubicBezTo>
                    <a:pt x="94831" y="21228"/>
                    <a:pt x="73603" y="0"/>
                    <a:pt x="47415" y="0"/>
                  </a:cubicBezTo>
                  <a:cubicBezTo>
                    <a:pt x="21228" y="0"/>
                    <a:pt x="0" y="21228"/>
                    <a:pt x="0" y="47415"/>
                  </a:cubicBezTo>
                  <a:cubicBezTo>
                    <a:pt x="0" y="73603"/>
                    <a:pt x="21228" y="94831"/>
                    <a:pt x="47415" y="94831"/>
                  </a:cubicBezTo>
                  <a:cubicBezTo>
                    <a:pt x="73591" y="94804"/>
                    <a:pt x="94804" y="73591"/>
                    <a:pt x="94831" y="47415"/>
                  </a:cubicBezTo>
                  <a:close/>
                  <a:moveTo>
                    <a:pt x="19060" y="47415"/>
                  </a:moveTo>
                  <a:cubicBezTo>
                    <a:pt x="19060" y="31750"/>
                    <a:pt x="31759" y="19050"/>
                    <a:pt x="47425" y="19050"/>
                  </a:cubicBezTo>
                  <a:cubicBezTo>
                    <a:pt x="63091" y="19050"/>
                    <a:pt x="75790" y="31750"/>
                    <a:pt x="75790" y="47415"/>
                  </a:cubicBezTo>
                  <a:cubicBezTo>
                    <a:pt x="75790" y="63081"/>
                    <a:pt x="63091" y="75781"/>
                    <a:pt x="47425" y="75781"/>
                  </a:cubicBezTo>
                  <a:cubicBezTo>
                    <a:pt x="47422" y="75781"/>
                    <a:pt x="47418" y="75781"/>
                    <a:pt x="47415" y="75781"/>
                  </a:cubicBezTo>
                  <a:cubicBezTo>
                    <a:pt x="31745" y="75781"/>
                    <a:pt x="19038" y="63086"/>
                    <a:pt x="19021" y="47415"/>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0" name="Google Shape;887;p40">
              <a:extLst>
                <a:ext uri="{FF2B5EF4-FFF2-40B4-BE49-F238E27FC236}">
                  <a16:creationId xmlns:a16="http://schemas.microsoft.com/office/drawing/2014/main" id="{D3D5C9CE-373B-BB77-F26F-01C3ECC6FD3E}"/>
                </a:ext>
              </a:extLst>
            </p:cNvPr>
            <p:cNvSpPr/>
            <p:nvPr/>
          </p:nvSpPr>
          <p:spPr>
            <a:xfrm>
              <a:off x="5760624" y="4390082"/>
              <a:ext cx="19050" cy="19050"/>
            </a:xfrm>
            <a:custGeom>
              <a:avLst/>
              <a:gdLst/>
              <a:ahLst/>
              <a:cxnLst/>
              <a:rect l="l" t="t"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1DB95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2"/>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14" name="Google Shape;914;p42"/>
          <p:cNvSpPr/>
          <p:nvPr/>
        </p:nvSpPr>
        <p:spPr>
          <a:xfrm>
            <a:off x="1" y="-1"/>
            <a:ext cx="9143998" cy="2228851"/>
          </a:xfrm>
          <a:prstGeom prst="rect">
            <a:avLst/>
          </a:prstGeom>
          <a:solidFill>
            <a:srgbClr val="1DB954"/>
          </a:solidFill>
          <a:ln>
            <a:noFill/>
          </a:ln>
          <a:effectLst>
            <a:outerShdw blurRad="50800" dist="38100" algn="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15" name="Google Shape;915;p42"/>
          <p:cNvSpPr txBox="1"/>
          <p:nvPr/>
        </p:nvSpPr>
        <p:spPr>
          <a:xfrm>
            <a:off x="1116220" y="857588"/>
            <a:ext cx="5007300" cy="1085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600" b="1">
                <a:solidFill>
                  <a:schemeClr val="lt1"/>
                </a:solidFill>
                <a:latin typeface="Helvetica Neue"/>
                <a:ea typeface="Helvetica Neue"/>
                <a:cs typeface="Helvetica Neue"/>
                <a:sym typeface="Helvetica Neue"/>
              </a:rPr>
              <a:t>Thank You</a:t>
            </a:r>
            <a:endParaRPr sz="5400" b="1">
              <a:solidFill>
                <a:schemeClr val="lt1"/>
              </a:solidFill>
              <a:latin typeface="Helvetica Neue"/>
              <a:ea typeface="Helvetica Neue"/>
              <a:cs typeface="Helvetica Neue"/>
              <a:sym typeface="Helvetica Neue"/>
            </a:endParaRPr>
          </a:p>
        </p:txBody>
      </p:sp>
      <p:sp>
        <p:nvSpPr>
          <p:cNvPr id="916" name="Google Shape;916;p42"/>
          <p:cNvSpPr txBox="1"/>
          <p:nvPr/>
        </p:nvSpPr>
        <p:spPr>
          <a:xfrm>
            <a:off x="1364440" y="2530469"/>
            <a:ext cx="5348100" cy="238500"/>
          </a:xfrm>
          <a:prstGeom prst="rect">
            <a:avLst/>
          </a:prstGeom>
          <a:noFill/>
          <a:ln>
            <a:noFill/>
          </a:ln>
        </p:spPr>
        <p:txBody>
          <a:bodyPr spcFirstLastPara="1" wrap="square" lIns="0" tIns="34275" rIns="68575" bIns="34275" anchor="t" anchorCtr="0">
            <a:spAutoFit/>
          </a:bodyPr>
          <a:lstStyle/>
          <a:p>
            <a:pPr marL="0" marR="0" lvl="0" indent="0" algn="l" rtl="0">
              <a:spcBef>
                <a:spcPts val="0"/>
              </a:spcBef>
              <a:spcAft>
                <a:spcPts val="0"/>
              </a:spcAft>
              <a:buNone/>
            </a:pPr>
            <a:endParaRPr sz="1100"/>
          </a:p>
        </p:txBody>
      </p:sp>
      <p:sp>
        <p:nvSpPr>
          <p:cNvPr id="917" name="Google Shape;917;p42"/>
          <p:cNvSpPr/>
          <p:nvPr/>
        </p:nvSpPr>
        <p:spPr>
          <a:xfrm rot="5400000" flipH="1">
            <a:off x="-658112" y="25508"/>
            <a:ext cx="1286647" cy="1286647"/>
          </a:xfrm>
          <a:prstGeom prst="blockArc">
            <a:avLst>
              <a:gd name="adj1" fmla="val 10800000"/>
              <a:gd name="adj2" fmla="val 21551066"/>
              <a:gd name="adj3" fmla="val 17623"/>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918" name="Google Shape;918;p42"/>
          <p:cNvGrpSpPr/>
          <p:nvPr/>
        </p:nvGrpSpPr>
        <p:grpSpPr>
          <a:xfrm>
            <a:off x="7235197" y="1678468"/>
            <a:ext cx="1088725" cy="1100765"/>
            <a:chOff x="14435747" y="-88732"/>
            <a:chExt cx="1451633" cy="1467686"/>
          </a:xfrm>
        </p:grpSpPr>
        <p:sp>
          <p:nvSpPr>
            <p:cNvPr id="919" name="Google Shape;919;p42"/>
            <p:cNvSpPr/>
            <p:nvPr/>
          </p:nvSpPr>
          <p:spPr>
            <a:xfrm rot="1725106">
              <a:off x="14634168" y="97431"/>
              <a:ext cx="1054791" cy="109536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920" name="Google Shape;920;p42" descr="Record outline"/>
            <p:cNvPicPr preferRelativeResize="0"/>
            <p:nvPr/>
          </p:nvPicPr>
          <p:blipFill rotWithShape="1">
            <a:blip r:embed="rId3">
              <a:alphaModFix/>
            </a:blip>
            <a:srcRect/>
            <a:stretch/>
          </p:blipFill>
          <p:spPr>
            <a:xfrm>
              <a:off x="14743263" y="226811"/>
              <a:ext cx="836601" cy="83660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sp>
        <p:nvSpPr>
          <p:cNvPr id="139" name="Google Shape;139;p26"/>
          <p:cNvSpPr txBox="1"/>
          <p:nvPr/>
        </p:nvSpPr>
        <p:spPr>
          <a:xfrm>
            <a:off x="2573451" y="291200"/>
            <a:ext cx="2894349" cy="5770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a:solidFill>
                  <a:srgbClr val="1DB954"/>
                </a:solidFill>
                <a:latin typeface="Helvetica Neue"/>
                <a:ea typeface="Helvetica Neue"/>
                <a:cs typeface="Helvetica Neue"/>
                <a:sym typeface="Helvetica Neue"/>
              </a:rPr>
              <a:t>Introduction</a:t>
            </a:r>
            <a:endParaRPr sz="1100" b="1">
              <a:latin typeface="Helvetica Neue"/>
              <a:ea typeface="Helvetica Neue"/>
              <a:cs typeface="Helvetica Neue"/>
              <a:sym typeface="Helvetica Neue"/>
            </a:endParaRPr>
          </a:p>
        </p:txBody>
      </p:sp>
      <p:sp>
        <p:nvSpPr>
          <p:cNvPr id="140" name="Google Shape;140;p26"/>
          <p:cNvSpPr/>
          <p:nvPr/>
        </p:nvSpPr>
        <p:spPr>
          <a:xfrm>
            <a:off x="0" y="0"/>
            <a:ext cx="2297400" cy="5143500"/>
          </a:xfrm>
          <a:prstGeom prst="rect">
            <a:avLst/>
          </a:prstGeom>
          <a:solidFill>
            <a:schemeClr val="dk1"/>
          </a:solidFill>
          <a:ln>
            <a:noFill/>
          </a:ln>
          <a:effectLst>
            <a:outerShdw blurRad="50800" dist="38100" algn="l"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41" name="Google Shape;141;p26"/>
          <p:cNvSpPr/>
          <p:nvPr/>
        </p:nvSpPr>
        <p:spPr>
          <a:xfrm>
            <a:off x="287415" y="992239"/>
            <a:ext cx="1722600" cy="275188"/>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b="1">
                <a:solidFill>
                  <a:schemeClr val="lt1"/>
                </a:solidFill>
                <a:latin typeface="Helvetica Neue"/>
                <a:ea typeface="Helvetica Neue"/>
                <a:cs typeface="Helvetica Neue"/>
                <a:sym typeface="Helvetica Neue"/>
              </a:rPr>
              <a:t>Introduction</a:t>
            </a:r>
            <a:endParaRPr sz="1100" b="1">
              <a:latin typeface="Helvetica Neue"/>
              <a:ea typeface="Helvetica Neue"/>
              <a:cs typeface="Helvetica Neue"/>
              <a:sym typeface="Helvetica Neue"/>
            </a:endParaRPr>
          </a:p>
        </p:txBody>
      </p:sp>
      <p:sp>
        <p:nvSpPr>
          <p:cNvPr id="142" name="Google Shape;142;p26"/>
          <p:cNvSpPr/>
          <p:nvPr/>
        </p:nvSpPr>
        <p:spPr>
          <a:xfrm>
            <a:off x="287415" y="1382972"/>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Agenda</a:t>
            </a:r>
            <a:endParaRPr sz="1100">
              <a:latin typeface="Helvetica Neue"/>
              <a:ea typeface="Helvetica Neue"/>
              <a:cs typeface="Helvetica Neue"/>
              <a:sym typeface="Helvetica Neue"/>
            </a:endParaRPr>
          </a:p>
        </p:txBody>
      </p:sp>
      <p:sp>
        <p:nvSpPr>
          <p:cNvPr id="143" name="Google Shape;143;p26"/>
          <p:cNvSpPr/>
          <p:nvPr/>
        </p:nvSpPr>
        <p:spPr>
          <a:xfrm>
            <a:off x="287415" y="395846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Help</a:t>
            </a:r>
            <a:endParaRPr sz="1100">
              <a:latin typeface="Helvetica Neue"/>
              <a:ea typeface="Helvetica Neue"/>
              <a:cs typeface="Helvetica Neue"/>
              <a:sym typeface="Helvetica Neue"/>
            </a:endParaRPr>
          </a:p>
        </p:txBody>
      </p:sp>
      <p:sp>
        <p:nvSpPr>
          <p:cNvPr id="144" name="Google Shape;144;p26"/>
          <p:cNvSpPr/>
          <p:nvPr/>
        </p:nvSpPr>
        <p:spPr>
          <a:xfrm>
            <a:off x="287415" y="4349200"/>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Report History</a:t>
            </a:r>
            <a:endParaRPr sz="1100">
              <a:latin typeface="Helvetica Neue"/>
              <a:ea typeface="Helvetica Neue"/>
              <a:cs typeface="Helvetica Neue"/>
              <a:sym typeface="Helvetica Neue"/>
            </a:endParaRPr>
          </a:p>
        </p:txBody>
      </p:sp>
      <p:cxnSp>
        <p:nvCxnSpPr>
          <p:cNvPr id="145" name="Google Shape;145;p26"/>
          <p:cNvCxnSpPr/>
          <p:nvPr/>
        </p:nvCxnSpPr>
        <p:spPr>
          <a:xfrm>
            <a:off x="293751" y="3452186"/>
            <a:ext cx="171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146" name="Google Shape;146;p26"/>
          <p:cNvSpPr/>
          <p:nvPr/>
        </p:nvSpPr>
        <p:spPr>
          <a:xfrm>
            <a:off x="2571512" y="1025732"/>
            <a:ext cx="6286976" cy="2590091"/>
          </a:xfrm>
          <a:prstGeom prst="roundRect">
            <a:avLst>
              <a:gd name="adj" fmla="val 7408"/>
            </a:avLst>
          </a:prstGeom>
          <a:solidFill>
            <a:srgbClr val="0A0A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pic>
        <p:nvPicPr>
          <p:cNvPr id="147" name="Google Shape;147;p26" descr="A picture containing indoor&#10;&#10;Description automatically generated"/>
          <p:cNvPicPr preferRelativeResize="0"/>
          <p:nvPr/>
        </p:nvPicPr>
        <p:blipFill rotWithShape="1">
          <a:blip r:embed="rId3">
            <a:alphaModFix/>
          </a:blip>
          <a:srcRect t="31018" r="18506" b="-776"/>
          <a:stretch/>
        </p:blipFill>
        <p:spPr>
          <a:xfrm>
            <a:off x="4263923" y="993834"/>
            <a:ext cx="4594566" cy="2621989"/>
          </a:xfrm>
          <a:custGeom>
            <a:avLst/>
            <a:gdLst/>
            <a:ahLst/>
            <a:cxnLst/>
            <a:rect l="l" t="t" r="r" b="b"/>
            <a:pathLst>
              <a:path w="6126088" h="2870791" extrusionOk="0">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148" name="Google Shape;148;p26"/>
          <p:cNvSpPr/>
          <p:nvPr/>
        </p:nvSpPr>
        <p:spPr>
          <a:xfrm>
            <a:off x="2547162" y="944139"/>
            <a:ext cx="6287100" cy="2623500"/>
          </a:xfrm>
          <a:prstGeom prst="roundRect">
            <a:avLst>
              <a:gd name="adj" fmla="val 7408"/>
            </a:avLst>
          </a:prstGeom>
          <a:gradFill>
            <a:gsLst>
              <a:gs pos="0">
                <a:srgbClr val="0A0A0B"/>
              </a:gs>
              <a:gs pos="100000">
                <a:srgbClr val="0C0D0E">
                  <a:alpha val="12941"/>
                </a:srgbClr>
              </a:gs>
            </a:gsLst>
            <a:lin ang="4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49" name="Google Shape;149;p26"/>
          <p:cNvSpPr txBox="1"/>
          <p:nvPr/>
        </p:nvSpPr>
        <p:spPr>
          <a:xfrm>
            <a:off x="2758907" y="1119656"/>
            <a:ext cx="2970000" cy="275188"/>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endParaRPr sz="1100"/>
          </a:p>
        </p:txBody>
      </p:sp>
      <p:sp>
        <p:nvSpPr>
          <p:cNvPr id="150" name="Google Shape;150;p26"/>
          <p:cNvSpPr txBox="1"/>
          <p:nvPr/>
        </p:nvSpPr>
        <p:spPr>
          <a:xfrm>
            <a:off x="2885275" y="721102"/>
            <a:ext cx="5734505" cy="3166276"/>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r>
              <a:rPr lang="en" sz="1300">
                <a:solidFill>
                  <a:schemeClr val="lt1"/>
                </a:solidFill>
                <a:latin typeface="Helvetica Neue"/>
                <a:ea typeface="Helvetica Neue"/>
                <a:cs typeface="Helvetica Neue"/>
                <a:sym typeface="Helvetica Neue"/>
              </a:rPr>
              <a:t>Spotify as a music streaming platform has seen a boom in popularity over the recent years. The large collection of data on Artists, Tracks and the preferences of the users provide an endless possibility to derive various insights by visualizing how these attributes fair against one another.</a:t>
            </a: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r>
              <a:rPr lang="en" sz="1300">
                <a:solidFill>
                  <a:schemeClr val="lt1"/>
                </a:solidFill>
                <a:latin typeface="Helvetica Neue"/>
                <a:ea typeface="Helvetica Neue"/>
                <a:cs typeface="Helvetica Neue"/>
                <a:sym typeface="Helvetica Neue"/>
              </a:rPr>
              <a:t>Our dataset comprises of a comprehensive collection of Spotify music data that includes important attributes such as the song name, artist name, year, popularity, genre, and various musical features such as danceability, energy, key, and more.</a:t>
            </a: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r>
              <a:rPr lang="en" sz="1300">
                <a:solidFill>
                  <a:schemeClr val="lt1"/>
                </a:solidFill>
                <a:latin typeface="Helvetica Neue"/>
                <a:ea typeface="Helvetica Neue"/>
                <a:cs typeface="Helvetica Neue"/>
                <a:sym typeface="Helvetica Neue"/>
              </a:rPr>
              <a:t>We aim to shed light on the trends and patterns that have emerged in popular music, with a focus on the different elements that make up a song</a:t>
            </a: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endParaRPr sz="1300">
              <a:solidFill>
                <a:schemeClr val="lt1"/>
              </a:solidFill>
              <a:latin typeface="Helvetica Neue"/>
              <a:ea typeface="Helvetica Neue"/>
              <a:cs typeface="Helvetica Neue"/>
              <a:sym typeface="Helvetica Neue"/>
            </a:endParaRPr>
          </a:p>
          <a:p>
            <a:pPr marL="0" marR="0" lvl="0" indent="0" algn="l" rtl="0">
              <a:spcBef>
                <a:spcPts val="0"/>
              </a:spcBef>
              <a:spcAft>
                <a:spcPts val="0"/>
              </a:spcAft>
              <a:buNone/>
            </a:pPr>
            <a:endParaRPr sz="1300">
              <a:solidFill>
                <a:schemeClr val="lt1"/>
              </a:solidFill>
              <a:latin typeface="Helvetica Neue"/>
              <a:ea typeface="Helvetica Neue"/>
              <a:cs typeface="Helvetica Neue"/>
              <a:sym typeface="Helvetica Neue"/>
            </a:endParaRPr>
          </a:p>
        </p:txBody>
      </p:sp>
      <p:sp>
        <p:nvSpPr>
          <p:cNvPr id="151" name="Google Shape;151;p26"/>
          <p:cNvSpPr txBox="1"/>
          <p:nvPr/>
        </p:nvSpPr>
        <p:spPr>
          <a:xfrm>
            <a:off x="2758907" y="2219413"/>
            <a:ext cx="2970000" cy="553426"/>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endParaRPr sz="1100"/>
          </a:p>
        </p:txBody>
      </p:sp>
      <p:sp>
        <p:nvSpPr>
          <p:cNvPr id="152" name="Google Shape;152;p26"/>
          <p:cNvSpPr txBox="1"/>
          <p:nvPr/>
        </p:nvSpPr>
        <p:spPr>
          <a:xfrm>
            <a:off x="3333170" y="3917363"/>
            <a:ext cx="2038589" cy="532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lt1"/>
              </a:solidFill>
              <a:latin typeface="Quattrocento Sans"/>
              <a:ea typeface="Quattrocento Sans"/>
              <a:cs typeface="Quattrocento Sans"/>
              <a:sym typeface="Quattrocento Sans"/>
            </a:endParaRPr>
          </a:p>
        </p:txBody>
      </p:sp>
      <p:sp>
        <p:nvSpPr>
          <p:cNvPr id="153" name="Google Shape;153;p26"/>
          <p:cNvSpPr txBox="1"/>
          <p:nvPr/>
        </p:nvSpPr>
        <p:spPr>
          <a:xfrm>
            <a:off x="6583680" y="3917363"/>
            <a:ext cx="2038589" cy="532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154" name="Google Shape;154;p26"/>
          <p:cNvSpPr/>
          <p:nvPr/>
        </p:nvSpPr>
        <p:spPr>
          <a:xfrm>
            <a:off x="8309345" y="4731544"/>
            <a:ext cx="583434" cy="411956"/>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167" name="Google Shape;167;p26"/>
          <p:cNvGrpSpPr/>
          <p:nvPr/>
        </p:nvGrpSpPr>
        <p:grpSpPr>
          <a:xfrm>
            <a:off x="8578417" y="3393331"/>
            <a:ext cx="242778" cy="242778"/>
            <a:chOff x="3678542" y="3984079"/>
            <a:chExt cx="521318" cy="521318"/>
          </a:xfrm>
        </p:grpSpPr>
        <p:sp>
          <p:nvSpPr>
            <p:cNvPr id="168" name="Google Shape;168;p26"/>
            <p:cNvSpPr/>
            <p:nvPr/>
          </p:nvSpPr>
          <p:spPr>
            <a:xfrm>
              <a:off x="3678542" y="3984079"/>
              <a:ext cx="521318" cy="521318"/>
            </a:xfrm>
            <a:prstGeom prst="roundRect">
              <a:avLst>
                <a:gd name="adj" fmla="val 16667"/>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69" name="Google Shape;169;p26"/>
            <p:cNvSpPr/>
            <p:nvPr/>
          </p:nvSpPr>
          <p:spPr>
            <a:xfrm>
              <a:off x="3818551" y="4184413"/>
              <a:ext cx="241300" cy="120650"/>
            </a:xfrm>
            <a:custGeom>
              <a:avLst/>
              <a:gdLst/>
              <a:ahLst/>
              <a:cxnLst/>
              <a:rect l="l" t="t" r="r" b="b"/>
              <a:pathLst>
                <a:path w="152" h="76" extrusionOk="0">
                  <a:moveTo>
                    <a:pt x="152" y="0"/>
                  </a:moveTo>
                  <a:lnTo>
                    <a:pt x="76" y="76"/>
                  </a:lnTo>
                  <a:lnTo>
                    <a:pt x="0" y="0"/>
                  </a:lnTo>
                </a:path>
              </a:pathLst>
            </a:custGeom>
            <a:noFill/>
            <a:ln w="14275"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70" name="Google Shape;170;p26"/>
          <p:cNvGrpSpPr/>
          <p:nvPr/>
        </p:nvGrpSpPr>
        <p:grpSpPr>
          <a:xfrm>
            <a:off x="443782" y="1045299"/>
            <a:ext cx="194114" cy="169067"/>
            <a:chOff x="7005638" y="3648076"/>
            <a:chExt cx="344488" cy="300038"/>
          </a:xfrm>
        </p:grpSpPr>
        <p:sp>
          <p:nvSpPr>
            <p:cNvPr id="171" name="Google Shape;171;p26"/>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2" name="Google Shape;172;p26"/>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173" name="Google Shape;173;p26"/>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174" name="Google Shape;174;p26"/>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175" name="Google Shape;175;p26"/>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176" name="Google Shape;176;p26"/>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cxnSp>
        <p:nvCxnSpPr>
          <p:cNvPr id="177" name="Google Shape;177;p26"/>
          <p:cNvCxnSpPr/>
          <p:nvPr/>
        </p:nvCxnSpPr>
        <p:spPr>
          <a:xfrm>
            <a:off x="2885287" y="3671246"/>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178" name="Google Shape;178;p26"/>
          <p:cNvSpPr txBox="1">
            <a:spLocks noGrp="1"/>
          </p:cNvSpPr>
          <p:nvPr>
            <p:ph type="sldNum" idx="12"/>
          </p:nvPr>
        </p:nvSpPr>
        <p:spPr>
          <a:xfrm>
            <a:off x="8380915" y="4800600"/>
            <a:ext cx="44029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2</a:t>
            </a:r>
            <a:endParaRPr/>
          </a:p>
        </p:txBody>
      </p:sp>
      <p:grpSp>
        <p:nvGrpSpPr>
          <p:cNvPr id="179" name="Google Shape;179;p26"/>
          <p:cNvGrpSpPr/>
          <p:nvPr/>
        </p:nvGrpSpPr>
        <p:grpSpPr>
          <a:xfrm>
            <a:off x="452106" y="1439566"/>
            <a:ext cx="177467" cy="162000"/>
            <a:chOff x="3398838" y="5076826"/>
            <a:chExt cx="346075" cy="315913"/>
          </a:xfrm>
        </p:grpSpPr>
        <p:sp>
          <p:nvSpPr>
            <p:cNvPr id="180" name="Google Shape;180;p26"/>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81" name="Google Shape;181;p26"/>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82" name="Google Shape;182;p26"/>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83" name="Google Shape;183;p26"/>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84" name="Google Shape;184;p26"/>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85" name="Google Shape;185;p26"/>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cxnSp>
        <p:nvCxnSpPr>
          <p:cNvPr id="186" name="Google Shape;186;p26"/>
          <p:cNvCxnSpPr/>
          <p:nvPr/>
        </p:nvCxnSpPr>
        <p:spPr>
          <a:xfrm>
            <a:off x="299576" y="1718339"/>
            <a:ext cx="1710000"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187" name="Google Shape;187;p26"/>
          <p:cNvSpPr/>
          <p:nvPr/>
        </p:nvSpPr>
        <p:spPr>
          <a:xfrm>
            <a:off x="287415" y="3567731"/>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Trending</a:t>
            </a:r>
            <a:endParaRPr sz="1100">
              <a:latin typeface="Helvetica Neue"/>
              <a:ea typeface="Helvetica Neue"/>
              <a:cs typeface="Helvetica Neue"/>
              <a:sym typeface="Helvetica Neue"/>
            </a:endParaRPr>
          </a:p>
        </p:txBody>
      </p:sp>
      <p:grpSp>
        <p:nvGrpSpPr>
          <p:cNvPr id="188" name="Google Shape;188;p26"/>
          <p:cNvGrpSpPr/>
          <p:nvPr/>
        </p:nvGrpSpPr>
        <p:grpSpPr>
          <a:xfrm>
            <a:off x="453834" y="3588782"/>
            <a:ext cx="169067" cy="195010"/>
            <a:chOff x="5581651" y="2895601"/>
            <a:chExt cx="300038" cy="346076"/>
          </a:xfrm>
        </p:grpSpPr>
        <p:sp>
          <p:nvSpPr>
            <p:cNvPr id="189" name="Google Shape;189;p26"/>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0" name="Google Shape;190;p26"/>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1" name="Google Shape;191;p26"/>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2" name="Google Shape;192;p26"/>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3" name="Google Shape;193;p26"/>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94" name="Google Shape;194;p26"/>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195" name="Google Shape;195;p26" descr="Badge Question Mark outline"/>
          <p:cNvPicPr preferRelativeResize="0"/>
          <p:nvPr/>
        </p:nvPicPr>
        <p:blipFill rotWithShape="1">
          <a:blip r:embed="rId4">
            <a:alphaModFix/>
          </a:blip>
          <a:srcRect/>
          <a:stretch/>
        </p:blipFill>
        <p:spPr>
          <a:xfrm>
            <a:off x="438221" y="3989438"/>
            <a:ext cx="213241" cy="213241"/>
          </a:xfrm>
          <a:prstGeom prst="rect">
            <a:avLst/>
          </a:prstGeom>
          <a:noFill/>
          <a:ln>
            <a:noFill/>
          </a:ln>
        </p:spPr>
      </p:pic>
      <p:pic>
        <p:nvPicPr>
          <p:cNvPr id="196" name="Google Shape;196;p26" descr="Customer review outline"/>
          <p:cNvPicPr preferRelativeResize="0"/>
          <p:nvPr/>
        </p:nvPicPr>
        <p:blipFill rotWithShape="1">
          <a:blip r:embed="rId5">
            <a:alphaModFix/>
          </a:blip>
          <a:srcRect/>
          <a:stretch/>
        </p:blipFill>
        <p:spPr>
          <a:xfrm>
            <a:off x="438221" y="4380173"/>
            <a:ext cx="213241" cy="213241"/>
          </a:xfrm>
          <a:prstGeom prst="rect">
            <a:avLst/>
          </a:prstGeom>
          <a:noFill/>
          <a:ln>
            <a:noFill/>
          </a:ln>
        </p:spPr>
      </p:pic>
      <p:sp>
        <p:nvSpPr>
          <p:cNvPr id="197" name="Google Shape;197;p26"/>
          <p:cNvSpPr/>
          <p:nvPr/>
        </p:nvSpPr>
        <p:spPr>
          <a:xfrm>
            <a:off x="287402" y="2026881"/>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Trend Analysis</a:t>
            </a:r>
            <a:endParaRPr sz="1100">
              <a:latin typeface="Helvetica Neue"/>
              <a:ea typeface="Helvetica Neue"/>
              <a:cs typeface="Helvetica Neue"/>
              <a:sym typeface="Helvetica Neue"/>
            </a:endParaRPr>
          </a:p>
        </p:txBody>
      </p:sp>
      <p:sp>
        <p:nvSpPr>
          <p:cNvPr id="198" name="Google Shape;198;p26"/>
          <p:cNvSpPr/>
          <p:nvPr/>
        </p:nvSpPr>
        <p:spPr>
          <a:xfrm>
            <a:off x="287402" y="24176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Feature Analysis</a:t>
            </a:r>
            <a:endParaRPr sz="1100">
              <a:latin typeface="Helvetica Neue"/>
              <a:ea typeface="Helvetica Neue"/>
              <a:cs typeface="Helvetica Neue"/>
              <a:sym typeface="Helvetica Neue"/>
            </a:endParaRPr>
          </a:p>
        </p:txBody>
      </p:sp>
      <p:sp>
        <p:nvSpPr>
          <p:cNvPr id="199" name="Google Shape;199;p26"/>
          <p:cNvSpPr/>
          <p:nvPr/>
        </p:nvSpPr>
        <p:spPr>
          <a:xfrm>
            <a:off x="251225" y="2789313"/>
            <a:ext cx="19539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Time Series Analysis</a:t>
            </a:r>
            <a:endParaRPr sz="1100">
              <a:latin typeface="Helvetica Neue"/>
              <a:ea typeface="Helvetica Neue"/>
              <a:cs typeface="Helvetica Neue"/>
              <a:sym typeface="Helvetica Neue"/>
            </a:endParaRPr>
          </a:p>
        </p:txBody>
      </p:sp>
      <p:grpSp>
        <p:nvGrpSpPr>
          <p:cNvPr id="200" name="Google Shape;200;p26"/>
          <p:cNvGrpSpPr/>
          <p:nvPr/>
        </p:nvGrpSpPr>
        <p:grpSpPr>
          <a:xfrm>
            <a:off x="455846" y="2123937"/>
            <a:ext cx="170172" cy="162057"/>
            <a:chOff x="5483226" y="731713"/>
            <a:chExt cx="363538" cy="346201"/>
          </a:xfrm>
        </p:grpSpPr>
        <p:sp>
          <p:nvSpPr>
            <p:cNvPr id="201" name="Google Shape;201;p26"/>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02" name="Google Shape;202;p26"/>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03" name="Google Shape;203;p26"/>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204" name="Google Shape;204;p26"/>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05" name="Google Shape;205;p26"/>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06" name="Google Shape;206;p26"/>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07" name="Google Shape;207;p26"/>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08" name="Google Shape;208;p26"/>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209" name="Google Shape;209;p26"/>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grpSp>
        <p:nvGrpSpPr>
          <p:cNvPr id="210" name="Google Shape;210;p26"/>
          <p:cNvGrpSpPr/>
          <p:nvPr/>
        </p:nvGrpSpPr>
        <p:grpSpPr>
          <a:xfrm>
            <a:off x="455746" y="2474137"/>
            <a:ext cx="170172" cy="162057"/>
            <a:chOff x="5483226" y="731713"/>
            <a:chExt cx="363538" cy="346201"/>
          </a:xfrm>
        </p:grpSpPr>
        <p:sp>
          <p:nvSpPr>
            <p:cNvPr id="211" name="Google Shape;211;p26"/>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12" name="Google Shape;212;p26"/>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13" name="Google Shape;213;p26"/>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214" name="Google Shape;214;p26"/>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15" name="Google Shape;215;p26"/>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16" name="Google Shape;216;p26"/>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17" name="Google Shape;217;p26"/>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18" name="Google Shape;218;p26"/>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219" name="Google Shape;219;p26"/>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grpSp>
        <p:nvGrpSpPr>
          <p:cNvPr id="220" name="Google Shape;220;p26"/>
          <p:cNvGrpSpPr/>
          <p:nvPr/>
        </p:nvGrpSpPr>
        <p:grpSpPr>
          <a:xfrm>
            <a:off x="455746" y="2853824"/>
            <a:ext cx="170172" cy="162057"/>
            <a:chOff x="5483226" y="731713"/>
            <a:chExt cx="363538" cy="346201"/>
          </a:xfrm>
        </p:grpSpPr>
        <p:sp>
          <p:nvSpPr>
            <p:cNvPr id="221" name="Google Shape;221;p26"/>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22" name="Google Shape;222;p26"/>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23" name="Google Shape;223;p26"/>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224" name="Google Shape;224;p26"/>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25" name="Google Shape;225;p26"/>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26" name="Google Shape;226;p26"/>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27" name="Google Shape;227;p26"/>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228" name="Google Shape;228;p26"/>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229" name="Google Shape;229;p26"/>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4"/>
        <p:cNvGrpSpPr/>
        <p:nvPr/>
      </p:nvGrpSpPr>
      <p:grpSpPr>
        <a:xfrm>
          <a:off x="0" y="0"/>
          <a:ext cx="0" cy="0"/>
          <a:chOff x="0" y="0"/>
          <a:chExt cx="0" cy="0"/>
        </a:xfrm>
      </p:grpSpPr>
      <p:pic>
        <p:nvPicPr>
          <p:cNvPr id="235" name="Google Shape;235;p27"/>
          <p:cNvPicPr preferRelativeResize="0"/>
          <p:nvPr/>
        </p:nvPicPr>
        <p:blipFill rotWithShape="1">
          <a:blip r:embed="rId3">
            <a:alphaModFix/>
          </a:blip>
          <a:srcRect/>
          <a:stretch/>
        </p:blipFill>
        <p:spPr>
          <a:xfrm>
            <a:off x="4775139" y="992239"/>
            <a:ext cx="1929543" cy="3739304"/>
          </a:xfrm>
          <a:custGeom>
            <a:avLst/>
            <a:gdLst/>
            <a:ahLst/>
            <a:cxnLst/>
            <a:rect l="l" t="t" r="r" b="b"/>
            <a:pathLst>
              <a:path w="2572724" h="4985739" extrusionOk="0">
                <a:moveTo>
                  <a:pt x="190587" y="0"/>
                </a:moveTo>
                <a:lnTo>
                  <a:pt x="2382137" y="0"/>
                </a:lnTo>
                <a:cubicBezTo>
                  <a:pt x="2487395" y="0"/>
                  <a:pt x="2572724" y="85329"/>
                  <a:pt x="2572724" y="190587"/>
                </a:cubicBezTo>
                <a:lnTo>
                  <a:pt x="2572724" y="4795152"/>
                </a:lnTo>
                <a:cubicBezTo>
                  <a:pt x="2572724" y="4900410"/>
                  <a:pt x="2487395" y="4985739"/>
                  <a:pt x="2382137" y="4985739"/>
                </a:cubicBezTo>
                <a:lnTo>
                  <a:pt x="190587" y="4985739"/>
                </a:lnTo>
                <a:cubicBezTo>
                  <a:pt x="85329" y="4985739"/>
                  <a:pt x="0" y="4900410"/>
                  <a:pt x="0" y="4795152"/>
                </a:cubicBezTo>
                <a:lnTo>
                  <a:pt x="0" y="190587"/>
                </a:lnTo>
                <a:cubicBezTo>
                  <a:pt x="0" y="85329"/>
                  <a:pt x="85329" y="0"/>
                  <a:pt x="190587" y="0"/>
                </a:cubicBezTo>
                <a:close/>
              </a:path>
            </a:pathLst>
          </a:custGeom>
          <a:noFill/>
          <a:ln>
            <a:noFill/>
          </a:ln>
        </p:spPr>
      </p:pic>
      <p:pic>
        <p:nvPicPr>
          <p:cNvPr id="236" name="Google Shape;236;p27" descr="A picture containing text, surfing, spring&#10;&#10;Description automatically generated"/>
          <p:cNvPicPr preferRelativeResize="0"/>
          <p:nvPr/>
        </p:nvPicPr>
        <p:blipFill rotWithShape="1">
          <a:blip r:embed="rId4">
            <a:alphaModFix/>
          </a:blip>
          <a:srcRect/>
          <a:stretch/>
        </p:blipFill>
        <p:spPr>
          <a:xfrm>
            <a:off x="2571514" y="992239"/>
            <a:ext cx="1929543" cy="3739304"/>
          </a:xfrm>
          <a:custGeom>
            <a:avLst/>
            <a:gdLst/>
            <a:ahLst/>
            <a:cxnLst/>
            <a:rect l="l" t="t" r="r" b="b"/>
            <a:pathLst>
              <a:path w="2572724" h="4985739" extrusionOk="0">
                <a:moveTo>
                  <a:pt x="190587" y="0"/>
                </a:moveTo>
                <a:lnTo>
                  <a:pt x="2382137" y="0"/>
                </a:lnTo>
                <a:cubicBezTo>
                  <a:pt x="2487395" y="0"/>
                  <a:pt x="2572724" y="85329"/>
                  <a:pt x="2572724" y="190587"/>
                </a:cubicBezTo>
                <a:lnTo>
                  <a:pt x="2572724" y="4795152"/>
                </a:lnTo>
                <a:cubicBezTo>
                  <a:pt x="2572724" y="4900410"/>
                  <a:pt x="2487395" y="4985739"/>
                  <a:pt x="2382137" y="4985739"/>
                </a:cubicBezTo>
                <a:lnTo>
                  <a:pt x="190587" y="4985739"/>
                </a:lnTo>
                <a:cubicBezTo>
                  <a:pt x="85329" y="4985739"/>
                  <a:pt x="0" y="4900410"/>
                  <a:pt x="0" y="4795152"/>
                </a:cubicBezTo>
                <a:lnTo>
                  <a:pt x="0" y="190587"/>
                </a:lnTo>
                <a:cubicBezTo>
                  <a:pt x="0" y="85329"/>
                  <a:pt x="85329" y="0"/>
                  <a:pt x="190587" y="0"/>
                </a:cubicBezTo>
                <a:close/>
              </a:path>
            </a:pathLst>
          </a:custGeom>
          <a:noFill/>
          <a:ln>
            <a:noFill/>
          </a:ln>
          <a:effectLst>
            <a:outerShdw blurRad="152400" dist="38100" dir="5400000" algn="t" rotWithShape="0">
              <a:srgbClr val="000000">
                <a:alpha val="40000"/>
              </a:srgbClr>
            </a:outerShdw>
          </a:effectLst>
        </p:spPr>
      </p:pic>
      <p:sp>
        <p:nvSpPr>
          <p:cNvPr id="237" name="Google Shape;237;p27"/>
          <p:cNvSpPr txBox="1"/>
          <p:nvPr/>
        </p:nvSpPr>
        <p:spPr>
          <a:xfrm>
            <a:off x="2605802" y="291210"/>
            <a:ext cx="2324194" cy="577081"/>
          </a:xfrm>
          <a:prstGeom prst="rect">
            <a:avLst/>
          </a:prstGeom>
          <a:noFill/>
          <a:ln>
            <a:noFill/>
          </a:ln>
        </p:spPr>
        <p:txBody>
          <a:bodyPr spcFirstLastPara="1" wrap="square" lIns="68575" tIns="34275" rIns="68575" bIns="34275" anchor="t" anchorCtr="0">
            <a:spAutoFit/>
          </a:bodyPr>
          <a:lstStyle/>
          <a:p>
            <a:r>
              <a:rPr lang="en-IN" sz="3300" b="1">
                <a:solidFill>
                  <a:srgbClr val="1DB954"/>
                </a:solidFill>
                <a:latin typeface="Helvetica Neue"/>
                <a:sym typeface="Helvetica Neue"/>
              </a:rPr>
              <a:t>Agenda</a:t>
            </a:r>
            <a:r>
              <a:rPr lang="en-IN" sz="3300" b="1">
                <a:solidFill>
                  <a:srgbClr val="1DB954"/>
                </a:solidFill>
                <a:latin typeface="Quattrocento Sans"/>
                <a:sym typeface="Helvetica Neue"/>
              </a:rPr>
              <a:t> </a:t>
            </a:r>
            <a:endParaRPr lang="en-IN" sz="1100" b="1" i="1"/>
          </a:p>
        </p:txBody>
      </p:sp>
      <p:sp>
        <p:nvSpPr>
          <p:cNvPr id="238" name="Google Shape;238;p27"/>
          <p:cNvSpPr txBox="1"/>
          <p:nvPr/>
        </p:nvSpPr>
        <p:spPr>
          <a:xfrm>
            <a:off x="375203" y="291210"/>
            <a:ext cx="15588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1100"/>
          </a:p>
        </p:txBody>
      </p:sp>
      <p:sp>
        <p:nvSpPr>
          <p:cNvPr id="239" name="Google Shape;239;p27"/>
          <p:cNvSpPr/>
          <p:nvPr/>
        </p:nvSpPr>
        <p:spPr>
          <a:xfrm>
            <a:off x="287415" y="1382972"/>
            <a:ext cx="1722600" cy="275188"/>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513000" tIns="34275" rIns="68575" bIns="34275" anchor="ctr" anchorCtr="0">
            <a:noAutofit/>
          </a:bodyPr>
          <a:lstStyle/>
          <a:p>
            <a:pPr marL="0" lvl="0" indent="0" algn="l" rtl="0">
              <a:spcBef>
                <a:spcPts val="0"/>
              </a:spcBef>
              <a:spcAft>
                <a:spcPts val="0"/>
              </a:spcAft>
              <a:buNone/>
            </a:pPr>
            <a:r>
              <a:rPr lang="en" sz="1100" b="1">
                <a:solidFill>
                  <a:schemeClr val="lt1"/>
                </a:solidFill>
                <a:latin typeface="Helvetica Neue"/>
                <a:ea typeface="Helvetica Neue"/>
                <a:cs typeface="Helvetica Neue"/>
                <a:sym typeface="Helvetica Neue"/>
              </a:rPr>
              <a:t>Agenda</a:t>
            </a:r>
            <a:endParaRPr sz="1100" b="1">
              <a:solidFill>
                <a:schemeClr val="lt1"/>
              </a:solidFill>
              <a:latin typeface="Helvetica Neue"/>
              <a:ea typeface="Helvetica Neue"/>
              <a:cs typeface="Helvetica Neue"/>
              <a:sym typeface="Helvetica Neue"/>
            </a:endParaRPr>
          </a:p>
        </p:txBody>
      </p:sp>
      <p:cxnSp>
        <p:nvCxnSpPr>
          <p:cNvPr id="240" name="Google Shape;240;p27"/>
          <p:cNvCxnSpPr/>
          <p:nvPr/>
        </p:nvCxnSpPr>
        <p:spPr>
          <a:xfrm>
            <a:off x="299639" y="1773689"/>
            <a:ext cx="1710000"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241" name="Google Shape;241;p27"/>
          <p:cNvCxnSpPr/>
          <p:nvPr/>
        </p:nvCxnSpPr>
        <p:spPr>
          <a:xfrm>
            <a:off x="293751" y="3452185"/>
            <a:ext cx="1709928"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242" name="Google Shape;242;p27"/>
          <p:cNvSpPr/>
          <p:nvPr/>
        </p:nvSpPr>
        <p:spPr>
          <a:xfrm>
            <a:off x="8309345" y="4731544"/>
            <a:ext cx="583434" cy="411956"/>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cxnSp>
        <p:nvCxnSpPr>
          <p:cNvPr id="243" name="Google Shape;243;p27"/>
          <p:cNvCxnSpPr/>
          <p:nvPr/>
        </p:nvCxnSpPr>
        <p:spPr>
          <a:xfrm>
            <a:off x="2571512" y="4937522"/>
            <a:ext cx="5326380" cy="0"/>
          </a:xfrm>
          <a:prstGeom prst="straightConnector1">
            <a:avLst/>
          </a:prstGeom>
          <a:noFill/>
          <a:ln w="9525" cap="flat" cmpd="sng">
            <a:solidFill>
              <a:schemeClr val="lt1"/>
            </a:solidFill>
            <a:prstDash val="solid"/>
            <a:miter lim="800000"/>
            <a:headEnd type="none" w="sm" len="sm"/>
            <a:tailEnd type="none" w="sm" len="sm"/>
          </a:ln>
        </p:spPr>
      </p:cxnSp>
      <p:sp>
        <p:nvSpPr>
          <p:cNvPr id="244" name="Google Shape;244;p27"/>
          <p:cNvSpPr txBox="1">
            <a:spLocks noGrp="1"/>
          </p:cNvSpPr>
          <p:nvPr>
            <p:ph type="sldNum" idx="12"/>
          </p:nvPr>
        </p:nvSpPr>
        <p:spPr>
          <a:xfrm>
            <a:off x="8380915" y="4800600"/>
            <a:ext cx="440293"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3</a:t>
            </a:r>
            <a:endParaRPr/>
          </a:p>
        </p:txBody>
      </p:sp>
      <p:sp>
        <p:nvSpPr>
          <p:cNvPr id="245" name="Google Shape;245;p27"/>
          <p:cNvSpPr/>
          <p:nvPr/>
        </p:nvSpPr>
        <p:spPr>
          <a:xfrm>
            <a:off x="287415" y="992239"/>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lvl="0" indent="0" algn="l" rtl="0">
              <a:spcBef>
                <a:spcPts val="0"/>
              </a:spcBef>
              <a:spcAft>
                <a:spcPts val="0"/>
              </a:spcAft>
              <a:buNone/>
            </a:pPr>
            <a:r>
              <a:rPr lang="en" sz="1100">
                <a:solidFill>
                  <a:schemeClr val="lt1"/>
                </a:solidFill>
                <a:latin typeface="Helvetica Neue"/>
                <a:ea typeface="Helvetica Neue"/>
                <a:cs typeface="Helvetica Neue"/>
                <a:sym typeface="Helvetica Neue"/>
              </a:rPr>
              <a:t>Introduction</a:t>
            </a:r>
            <a:endParaRPr sz="1100">
              <a:solidFill>
                <a:schemeClr val="lt1"/>
              </a:solidFill>
              <a:latin typeface="Helvetica Neue"/>
              <a:ea typeface="Helvetica Neue"/>
              <a:cs typeface="Helvetica Neue"/>
              <a:sym typeface="Helvetica Neue"/>
            </a:endParaRPr>
          </a:p>
        </p:txBody>
      </p:sp>
      <p:sp>
        <p:nvSpPr>
          <p:cNvPr id="246" name="Google Shape;246;p27"/>
          <p:cNvSpPr/>
          <p:nvPr/>
        </p:nvSpPr>
        <p:spPr>
          <a:xfrm>
            <a:off x="2571476" y="992288"/>
            <a:ext cx="1929600" cy="3739200"/>
          </a:xfrm>
          <a:prstGeom prst="roundRect">
            <a:avLst>
              <a:gd name="adj" fmla="val 7408"/>
            </a:avLst>
          </a:prstGeom>
          <a:gradFill>
            <a:gsLst>
              <a:gs pos="0">
                <a:srgbClr val="0A0A0B"/>
              </a:gs>
              <a:gs pos="22000">
                <a:srgbClr val="0A0A0B"/>
              </a:gs>
              <a:gs pos="43000">
                <a:srgbClr val="0A0A0B">
                  <a:alpha val="84705"/>
                </a:srgbClr>
              </a:gs>
              <a:gs pos="100000">
                <a:srgbClr val="0C0D0E">
                  <a:alpha val="12941"/>
                </a:srgbClr>
              </a:gs>
            </a:gsLst>
            <a:lin ang="16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47" name="Google Shape;247;p27"/>
          <p:cNvSpPr txBox="1"/>
          <p:nvPr/>
        </p:nvSpPr>
        <p:spPr>
          <a:xfrm>
            <a:off x="6878598" y="1505603"/>
            <a:ext cx="2038588" cy="532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lt1"/>
              </a:solidFill>
              <a:latin typeface="Quattrocento Sans"/>
              <a:ea typeface="Quattrocento Sans"/>
              <a:cs typeface="Quattrocento Sans"/>
              <a:sym typeface="Quattrocento Sans"/>
            </a:endParaRPr>
          </a:p>
        </p:txBody>
      </p:sp>
      <p:sp>
        <p:nvSpPr>
          <p:cNvPr id="248" name="Google Shape;248;p27"/>
          <p:cNvSpPr/>
          <p:nvPr/>
        </p:nvSpPr>
        <p:spPr>
          <a:xfrm>
            <a:off x="4775139" y="992238"/>
            <a:ext cx="1929600" cy="3739200"/>
          </a:xfrm>
          <a:prstGeom prst="roundRect">
            <a:avLst>
              <a:gd name="adj" fmla="val 7408"/>
            </a:avLst>
          </a:prstGeom>
          <a:gradFill>
            <a:gsLst>
              <a:gs pos="0">
                <a:srgbClr val="0A0A0B"/>
              </a:gs>
              <a:gs pos="22000">
                <a:srgbClr val="0A0A0B"/>
              </a:gs>
              <a:gs pos="43000">
                <a:srgbClr val="0A0A0B">
                  <a:alpha val="84705"/>
                </a:srgbClr>
              </a:gs>
              <a:gs pos="100000">
                <a:srgbClr val="0C0D0E">
                  <a:alpha val="12941"/>
                </a:srgbClr>
              </a:gs>
            </a:gsLst>
            <a:lin ang="16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49" name="Google Shape;249;p27"/>
          <p:cNvSpPr/>
          <p:nvPr/>
        </p:nvSpPr>
        <p:spPr>
          <a:xfrm>
            <a:off x="4288796" y="1096741"/>
            <a:ext cx="117625" cy="117625"/>
          </a:xfrm>
          <a:prstGeom prst="heart">
            <a:avLst/>
          </a:prstGeom>
          <a:solidFill>
            <a:srgbClr val="1DB954"/>
          </a:solidFill>
          <a:ln>
            <a:noFill/>
          </a:ln>
          <a:effectLst>
            <a:outerShdw blurRad="1016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50" name="Google Shape;250;p27"/>
          <p:cNvSpPr/>
          <p:nvPr/>
        </p:nvSpPr>
        <p:spPr>
          <a:xfrm>
            <a:off x="6489071" y="1096741"/>
            <a:ext cx="117625" cy="117625"/>
          </a:xfrm>
          <a:prstGeom prst="heart">
            <a:avLst/>
          </a:prstGeom>
          <a:solidFill>
            <a:srgbClr val="1DB954"/>
          </a:solidFill>
          <a:ln>
            <a:noFill/>
          </a:ln>
          <a:effectLst>
            <a:outerShdw blurRad="1016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grpSp>
        <p:nvGrpSpPr>
          <p:cNvPr id="251" name="Google Shape;251;p27"/>
          <p:cNvGrpSpPr/>
          <p:nvPr/>
        </p:nvGrpSpPr>
        <p:grpSpPr>
          <a:xfrm>
            <a:off x="2779107" y="3035975"/>
            <a:ext cx="1558754" cy="390825"/>
            <a:chOff x="4017200" y="4144638"/>
            <a:chExt cx="1569900" cy="521100"/>
          </a:xfrm>
        </p:grpSpPr>
        <p:sp>
          <p:nvSpPr>
            <p:cNvPr id="252" name="Google Shape;252;p27"/>
            <p:cNvSpPr/>
            <p:nvPr/>
          </p:nvSpPr>
          <p:spPr>
            <a:xfrm>
              <a:off x="4017200" y="4144638"/>
              <a:ext cx="1569900" cy="5211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Quattrocento Sans"/>
                  <a:ea typeface="Quattrocento Sans"/>
                  <a:cs typeface="Quattrocento Sans"/>
                  <a:sym typeface="Quattrocento Sans"/>
                </a:rPr>
                <a:t>       Trend Analysis</a:t>
              </a:r>
              <a:endParaRPr sz="1100"/>
            </a:p>
          </p:txBody>
        </p:sp>
        <p:grpSp>
          <p:nvGrpSpPr>
            <p:cNvPr id="253" name="Google Shape;253;p27"/>
            <p:cNvGrpSpPr/>
            <p:nvPr/>
          </p:nvGrpSpPr>
          <p:grpSpPr>
            <a:xfrm>
              <a:off x="4168775" y="4326888"/>
              <a:ext cx="176353" cy="156417"/>
              <a:chOff x="3444875" y="1855788"/>
              <a:chExt cx="254100" cy="225375"/>
            </a:xfrm>
          </p:grpSpPr>
          <p:sp>
            <p:nvSpPr>
              <p:cNvPr id="254" name="Google Shape;254;p27"/>
              <p:cNvSpPr/>
              <p:nvPr/>
            </p:nvSpPr>
            <p:spPr>
              <a:xfrm>
                <a:off x="3444875" y="1855788"/>
                <a:ext cx="254100" cy="459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55" name="Google Shape;255;p27"/>
              <p:cNvSpPr/>
              <p:nvPr/>
            </p:nvSpPr>
            <p:spPr>
              <a:xfrm>
                <a:off x="3444875" y="1946275"/>
                <a:ext cx="254100" cy="459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56" name="Google Shape;256;p27"/>
              <p:cNvSpPr/>
              <p:nvPr/>
            </p:nvSpPr>
            <p:spPr>
              <a:xfrm>
                <a:off x="3444875" y="2036763"/>
                <a:ext cx="254100" cy="444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grpSp>
        <p:nvGrpSpPr>
          <p:cNvPr id="257" name="Google Shape;257;p27"/>
          <p:cNvGrpSpPr/>
          <p:nvPr/>
        </p:nvGrpSpPr>
        <p:grpSpPr>
          <a:xfrm>
            <a:off x="4844000" y="3035975"/>
            <a:ext cx="1709954" cy="390825"/>
            <a:chOff x="3738658" y="4144638"/>
            <a:chExt cx="2716800" cy="521100"/>
          </a:xfrm>
        </p:grpSpPr>
        <p:sp>
          <p:nvSpPr>
            <p:cNvPr id="258" name="Google Shape;258;p27"/>
            <p:cNvSpPr/>
            <p:nvPr/>
          </p:nvSpPr>
          <p:spPr>
            <a:xfrm>
              <a:off x="3738658" y="4144638"/>
              <a:ext cx="2716800" cy="5211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Quattrocento Sans"/>
                  <a:ea typeface="Quattrocento Sans"/>
                  <a:cs typeface="Quattrocento Sans"/>
                  <a:sym typeface="Quattrocento Sans"/>
                </a:rPr>
                <a:t>     Feature Analysis</a:t>
              </a:r>
              <a:endParaRPr sz="1100"/>
            </a:p>
          </p:txBody>
        </p:sp>
        <p:grpSp>
          <p:nvGrpSpPr>
            <p:cNvPr id="259" name="Google Shape;259;p27"/>
            <p:cNvGrpSpPr/>
            <p:nvPr/>
          </p:nvGrpSpPr>
          <p:grpSpPr>
            <a:xfrm>
              <a:off x="4168775" y="4326888"/>
              <a:ext cx="176353" cy="156452"/>
              <a:chOff x="3444875" y="1855788"/>
              <a:chExt cx="254100" cy="225425"/>
            </a:xfrm>
          </p:grpSpPr>
          <p:sp>
            <p:nvSpPr>
              <p:cNvPr id="260" name="Google Shape;260;p27"/>
              <p:cNvSpPr/>
              <p:nvPr/>
            </p:nvSpPr>
            <p:spPr>
              <a:xfrm>
                <a:off x="3444875" y="1855788"/>
                <a:ext cx="254000" cy="46038"/>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1" name="Google Shape;261;p27"/>
              <p:cNvSpPr/>
              <p:nvPr/>
            </p:nvSpPr>
            <p:spPr>
              <a:xfrm>
                <a:off x="3444875" y="1946275"/>
                <a:ext cx="254100" cy="459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2" name="Google Shape;262;p27"/>
              <p:cNvSpPr/>
              <p:nvPr/>
            </p:nvSpPr>
            <p:spPr>
              <a:xfrm>
                <a:off x="3444875" y="2036763"/>
                <a:ext cx="254000" cy="4445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grpSp>
        <p:nvGrpSpPr>
          <p:cNvPr id="263" name="Google Shape;263;p27"/>
          <p:cNvGrpSpPr/>
          <p:nvPr/>
        </p:nvGrpSpPr>
        <p:grpSpPr>
          <a:xfrm>
            <a:off x="452106" y="1439566"/>
            <a:ext cx="177467" cy="162000"/>
            <a:chOff x="3398838" y="5076826"/>
            <a:chExt cx="346075" cy="315913"/>
          </a:xfrm>
        </p:grpSpPr>
        <p:sp>
          <p:nvSpPr>
            <p:cNvPr id="264" name="Google Shape;264;p27"/>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5" name="Google Shape;265;p27"/>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6" name="Google Shape;266;p27"/>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7" name="Google Shape;267;p27"/>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8" name="Google Shape;268;p27"/>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69" name="Google Shape;269;p27"/>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270" name="Google Shape;270;p27"/>
          <p:cNvGrpSpPr/>
          <p:nvPr/>
        </p:nvGrpSpPr>
        <p:grpSpPr>
          <a:xfrm>
            <a:off x="443782" y="1045299"/>
            <a:ext cx="194114" cy="169067"/>
            <a:chOff x="7005638" y="3648076"/>
            <a:chExt cx="344488" cy="300038"/>
          </a:xfrm>
        </p:grpSpPr>
        <p:sp>
          <p:nvSpPr>
            <p:cNvPr id="271" name="Google Shape;271;p27"/>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72" name="Google Shape;272;p27"/>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273" name="Google Shape;273;p27"/>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274" name="Google Shape;274;p27"/>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275" name="Google Shape;275;p27"/>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276" name="Google Shape;276;p27"/>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277" name="Google Shape;277;p27"/>
          <p:cNvGrpSpPr/>
          <p:nvPr/>
        </p:nvGrpSpPr>
        <p:grpSpPr>
          <a:xfrm>
            <a:off x="4863514" y="3600896"/>
            <a:ext cx="1841168" cy="1028952"/>
            <a:chOff x="6486179" y="4801195"/>
            <a:chExt cx="2454891" cy="1371936"/>
          </a:xfrm>
        </p:grpSpPr>
        <p:grpSp>
          <p:nvGrpSpPr>
            <p:cNvPr id="278" name="Google Shape;278;p27"/>
            <p:cNvGrpSpPr/>
            <p:nvPr/>
          </p:nvGrpSpPr>
          <p:grpSpPr>
            <a:xfrm>
              <a:off x="6486179" y="4868353"/>
              <a:ext cx="231533" cy="232600"/>
              <a:chOff x="7005638" y="5643563"/>
              <a:chExt cx="344488" cy="346075"/>
            </a:xfrm>
          </p:grpSpPr>
          <p:sp>
            <p:nvSpPr>
              <p:cNvPr id="279" name="Google Shape;279;p27"/>
              <p:cNvSpPr/>
              <p:nvPr/>
            </p:nvSpPr>
            <p:spPr>
              <a:xfrm>
                <a:off x="7005638" y="5643563"/>
                <a:ext cx="344488" cy="346075"/>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0" name="Google Shape;280;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281" name="Google Shape;281;p27"/>
            <p:cNvSpPr txBox="1"/>
            <p:nvPr/>
          </p:nvSpPr>
          <p:spPr>
            <a:xfrm>
              <a:off x="6851624" y="4801195"/>
              <a:ext cx="2089446" cy="36691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Feature Correlation</a:t>
              </a:r>
              <a:endParaRPr sz="1100"/>
            </a:p>
          </p:txBody>
        </p:sp>
        <p:grpSp>
          <p:nvGrpSpPr>
            <p:cNvPr id="282" name="Google Shape;282;p27"/>
            <p:cNvGrpSpPr/>
            <p:nvPr/>
          </p:nvGrpSpPr>
          <p:grpSpPr>
            <a:xfrm>
              <a:off x="8630440" y="4888379"/>
              <a:ext cx="45719" cy="192548"/>
              <a:chOff x="5461044" y="5045352"/>
              <a:chExt cx="55229" cy="232600"/>
            </a:xfrm>
          </p:grpSpPr>
          <p:sp>
            <p:nvSpPr>
              <p:cNvPr id="283" name="Google Shape;283;p27"/>
              <p:cNvSpPr/>
              <p:nvPr/>
            </p:nvSpPr>
            <p:spPr>
              <a:xfrm>
                <a:off x="5461044" y="5045352"/>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4" name="Google Shape;284;p27"/>
              <p:cNvSpPr/>
              <p:nvPr/>
            </p:nvSpPr>
            <p:spPr>
              <a:xfrm>
                <a:off x="5461044" y="5133911"/>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5" name="Google Shape;285;p27"/>
              <p:cNvSpPr/>
              <p:nvPr/>
            </p:nvSpPr>
            <p:spPr>
              <a:xfrm>
                <a:off x="5461044" y="5222469"/>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286" name="Google Shape;286;p27"/>
            <p:cNvGrpSpPr/>
            <p:nvPr/>
          </p:nvGrpSpPr>
          <p:grpSpPr>
            <a:xfrm>
              <a:off x="6486179" y="5370862"/>
              <a:ext cx="231533" cy="232600"/>
              <a:chOff x="7005638" y="5643563"/>
              <a:chExt cx="344488" cy="346075"/>
            </a:xfrm>
          </p:grpSpPr>
          <p:sp>
            <p:nvSpPr>
              <p:cNvPr id="287" name="Google Shape;287;p27"/>
              <p:cNvSpPr/>
              <p:nvPr/>
            </p:nvSpPr>
            <p:spPr>
              <a:xfrm>
                <a:off x="7005638" y="5643563"/>
                <a:ext cx="344488" cy="346075"/>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88" name="Google Shape;288;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289" name="Google Shape;289;p27"/>
            <p:cNvSpPr txBox="1"/>
            <p:nvPr/>
          </p:nvSpPr>
          <p:spPr>
            <a:xfrm>
              <a:off x="6851624" y="5303704"/>
              <a:ext cx="2089446" cy="36691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Features vs Popularity</a:t>
              </a:r>
              <a:endParaRPr sz="1000"/>
            </a:p>
          </p:txBody>
        </p:sp>
        <p:grpSp>
          <p:nvGrpSpPr>
            <p:cNvPr id="290" name="Google Shape;290;p27"/>
            <p:cNvGrpSpPr/>
            <p:nvPr/>
          </p:nvGrpSpPr>
          <p:grpSpPr>
            <a:xfrm>
              <a:off x="8630440" y="5390888"/>
              <a:ext cx="45719" cy="192548"/>
              <a:chOff x="5461044" y="5045352"/>
              <a:chExt cx="55229" cy="232600"/>
            </a:xfrm>
          </p:grpSpPr>
          <p:sp>
            <p:nvSpPr>
              <p:cNvPr id="291" name="Google Shape;291;p27"/>
              <p:cNvSpPr/>
              <p:nvPr/>
            </p:nvSpPr>
            <p:spPr>
              <a:xfrm>
                <a:off x="5461044" y="5045352"/>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2" name="Google Shape;292;p27"/>
              <p:cNvSpPr/>
              <p:nvPr/>
            </p:nvSpPr>
            <p:spPr>
              <a:xfrm>
                <a:off x="5461044" y="5133911"/>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3" name="Google Shape;293;p27"/>
              <p:cNvSpPr/>
              <p:nvPr/>
            </p:nvSpPr>
            <p:spPr>
              <a:xfrm>
                <a:off x="5461044" y="5222469"/>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294" name="Google Shape;294;p27"/>
            <p:cNvGrpSpPr/>
            <p:nvPr/>
          </p:nvGrpSpPr>
          <p:grpSpPr>
            <a:xfrm>
              <a:off x="6486179" y="5873372"/>
              <a:ext cx="231533" cy="232600"/>
              <a:chOff x="7005638" y="5643563"/>
              <a:chExt cx="344488" cy="346075"/>
            </a:xfrm>
          </p:grpSpPr>
          <p:sp>
            <p:nvSpPr>
              <p:cNvPr id="295" name="Google Shape;295;p27"/>
              <p:cNvSpPr/>
              <p:nvPr/>
            </p:nvSpPr>
            <p:spPr>
              <a:xfrm>
                <a:off x="7005638" y="5643563"/>
                <a:ext cx="344488" cy="346075"/>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96" name="Google Shape;296;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297" name="Google Shape;297;p27"/>
            <p:cNvSpPr txBox="1"/>
            <p:nvPr/>
          </p:nvSpPr>
          <p:spPr>
            <a:xfrm>
              <a:off x="6851624" y="5806214"/>
              <a:ext cx="2089446" cy="36691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Factors of Popularity</a:t>
              </a:r>
              <a:endParaRPr sz="1100"/>
            </a:p>
          </p:txBody>
        </p:sp>
        <p:grpSp>
          <p:nvGrpSpPr>
            <p:cNvPr id="298" name="Google Shape;298;p27"/>
            <p:cNvGrpSpPr/>
            <p:nvPr/>
          </p:nvGrpSpPr>
          <p:grpSpPr>
            <a:xfrm>
              <a:off x="8630440" y="5893398"/>
              <a:ext cx="45719" cy="192548"/>
              <a:chOff x="5461044" y="5045352"/>
              <a:chExt cx="55229" cy="232600"/>
            </a:xfrm>
          </p:grpSpPr>
          <p:sp>
            <p:nvSpPr>
              <p:cNvPr id="299" name="Google Shape;299;p27"/>
              <p:cNvSpPr/>
              <p:nvPr/>
            </p:nvSpPr>
            <p:spPr>
              <a:xfrm>
                <a:off x="5461044" y="5045352"/>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00" name="Google Shape;300;p27"/>
              <p:cNvSpPr/>
              <p:nvPr/>
            </p:nvSpPr>
            <p:spPr>
              <a:xfrm>
                <a:off x="5461044" y="5133911"/>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01" name="Google Shape;301;p27"/>
              <p:cNvSpPr/>
              <p:nvPr/>
            </p:nvSpPr>
            <p:spPr>
              <a:xfrm>
                <a:off x="5461044" y="5222469"/>
                <a:ext cx="55229" cy="55483"/>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sp>
        <p:nvSpPr>
          <p:cNvPr id="302" name="Google Shape;302;p27"/>
          <p:cNvSpPr txBox="1"/>
          <p:nvPr/>
        </p:nvSpPr>
        <p:spPr>
          <a:xfrm>
            <a:off x="6878598" y="2752038"/>
            <a:ext cx="2038588" cy="532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lt1"/>
              </a:solidFill>
              <a:latin typeface="Quattrocento Sans"/>
              <a:ea typeface="Quattrocento Sans"/>
              <a:cs typeface="Quattrocento Sans"/>
              <a:sym typeface="Quattrocento Sans"/>
            </a:endParaRPr>
          </a:p>
        </p:txBody>
      </p:sp>
      <p:sp>
        <p:nvSpPr>
          <p:cNvPr id="303" name="Google Shape;303;p27"/>
          <p:cNvSpPr txBox="1"/>
          <p:nvPr/>
        </p:nvSpPr>
        <p:spPr>
          <a:xfrm>
            <a:off x="6878598" y="3998473"/>
            <a:ext cx="2038588" cy="5329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100">
              <a:solidFill>
                <a:schemeClr val="lt1"/>
              </a:solidFill>
              <a:latin typeface="Quattrocento Sans"/>
              <a:ea typeface="Quattrocento Sans"/>
              <a:cs typeface="Quattrocento Sans"/>
              <a:sym typeface="Quattrocento Sans"/>
            </a:endParaRPr>
          </a:p>
        </p:txBody>
      </p:sp>
      <p:sp>
        <p:nvSpPr>
          <p:cNvPr id="304" name="Google Shape;304;p27"/>
          <p:cNvSpPr/>
          <p:nvPr/>
        </p:nvSpPr>
        <p:spPr>
          <a:xfrm>
            <a:off x="287415" y="3567731"/>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Trending</a:t>
            </a:r>
            <a:endParaRPr sz="1100">
              <a:latin typeface="Helvetica Neue"/>
              <a:ea typeface="Helvetica Neue"/>
              <a:cs typeface="Helvetica Neue"/>
              <a:sym typeface="Helvetica Neue"/>
            </a:endParaRPr>
          </a:p>
        </p:txBody>
      </p:sp>
      <p:sp>
        <p:nvSpPr>
          <p:cNvPr id="305" name="Google Shape;305;p27"/>
          <p:cNvSpPr/>
          <p:nvPr/>
        </p:nvSpPr>
        <p:spPr>
          <a:xfrm>
            <a:off x="287415" y="3958465"/>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Help</a:t>
            </a:r>
            <a:endParaRPr sz="1100">
              <a:latin typeface="Helvetica Neue"/>
              <a:ea typeface="Helvetica Neue"/>
              <a:cs typeface="Helvetica Neue"/>
              <a:sym typeface="Helvetica Neue"/>
            </a:endParaRPr>
          </a:p>
        </p:txBody>
      </p:sp>
      <p:sp>
        <p:nvSpPr>
          <p:cNvPr id="306" name="Google Shape;306;p27"/>
          <p:cNvSpPr/>
          <p:nvPr/>
        </p:nvSpPr>
        <p:spPr>
          <a:xfrm>
            <a:off x="287415" y="4349200"/>
            <a:ext cx="1722600" cy="275188"/>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Report History</a:t>
            </a:r>
            <a:endParaRPr sz="1100">
              <a:latin typeface="Helvetica Neue"/>
              <a:ea typeface="Helvetica Neue"/>
              <a:cs typeface="Helvetica Neue"/>
              <a:sym typeface="Helvetica Neue"/>
            </a:endParaRPr>
          </a:p>
        </p:txBody>
      </p:sp>
      <p:pic>
        <p:nvPicPr>
          <p:cNvPr id="307" name="Google Shape;307;p27" descr="A picture containing text, surfing, spring&#10;&#10;Description automatically generated"/>
          <p:cNvPicPr preferRelativeResize="0"/>
          <p:nvPr/>
        </p:nvPicPr>
        <p:blipFill rotWithShape="1">
          <a:blip r:embed="rId4">
            <a:alphaModFix/>
          </a:blip>
          <a:srcRect/>
          <a:stretch/>
        </p:blipFill>
        <p:spPr>
          <a:xfrm>
            <a:off x="7072964" y="992239"/>
            <a:ext cx="1929543" cy="3739304"/>
          </a:xfrm>
          <a:custGeom>
            <a:avLst/>
            <a:gdLst/>
            <a:ahLst/>
            <a:cxnLst/>
            <a:rect l="l" t="t" r="r" b="b"/>
            <a:pathLst>
              <a:path w="2572724" h="4985739" extrusionOk="0">
                <a:moveTo>
                  <a:pt x="190587" y="0"/>
                </a:moveTo>
                <a:lnTo>
                  <a:pt x="2382137" y="0"/>
                </a:lnTo>
                <a:cubicBezTo>
                  <a:pt x="2487395" y="0"/>
                  <a:pt x="2572724" y="85329"/>
                  <a:pt x="2572724" y="190587"/>
                </a:cubicBezTo>
                <a:lnTo>
                  <a:pt x="2572724" y="4795152"/>
                </a:lnTo>
                <a:cubicBezTo>
                  <a:pt x="2572724" y="4900410"/>
                  <a:pt x="2487395" y="4985739"/>
                  <a:pt x="2382137" y="4985739"/>
                </a:cubicBezTo>
                <a:lnTo>
                  <a:pt x="190587" y="4985739"/>
                </a:lnTo>
                <a:cubicBezTo>
                  <a:pt x="85329" y="4985739"/>
                  <a:pt x="0" y="4900410"/>
                  <a:pt x="0" y="4795152"/>
                </a:cubicBezTo>
                <a:lnTo>
                  <a:pt x="0" y="190587"/>
                </a:lnTo>
                <a:cubicBezTo>
                  <a:pt x="0" y="85329"/>
                  <a:pt x="85329" y="0"/>
                  <a:pt x="190587" y="0"/>
                </a:cubicBezTo>
                <a:close/>
              </a:path>
            </a:pathLst>
          </a:custGeom>
          <a:noFill/>
          <a:ln>
            <a:noFill/>
          </a:ln>
          <a:effectLst>
            <a:outerShdw blurRad="152400" dist="38100" dir="5400000" algn="t" rotWithShape="0">
              <a:srgbClr val="000000">
                <a:alpha val="40000"/>
              </a:srgbClr>
            </a:outerShdw>
          </a:effectLst>
        </p:spPr>
      </p:pic>
      <p:sp>
        <p:nvSpPr>
          <p:cNvPr id="308" name="Google Shape;308;p27"/>
          <p:cNvSpPr/>
          <p:nvPr/>
        </p:nvSpPr>
        <p:spPr>
          <a:xfrm>
            <a:off x="7072964" y="992288"/>
            <a:ext cx="1929600" cy="3739200"/>
          </a:xfrm>
          <a:prstGeom prst="roundRect">
            <a:avLst>
              <a:gd name="adj" fmla="val 7408"/>
            </a:avLst>
          </a:prstGeom>
          <a:gradFill>
            <a:gsLst>
              <a:gs pos="0">
                <a:srgbClr val="0A0A0B"/>
              </a:gs>
              <a:gs pos="22000">
                <a:srgbClr val="0A0A0B"/>
              </a:gs>
              <a:gs pos="43000">
                <a:srgbClr val="0A0A0B">
                  <a:alpha val="84705"/>
                </a:srgbClr>
              </a:gs>
              <a:gs pos="100000">
                <a:srgbClr val="0C0D0E">
                  <a:alpha val="12941"/>
                </a:srgbClr>
              </a:gs>
            </a:gsLst>
            <a:lin ang="16200038"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309" name="Google Shape;309;p27"/>
          <p:cNvSpPr/>
          <p:nvPr/>
        </p:nvSpPr>
        <p:spPr>
          <a:xfrm>
            <a:off x="7239000" y="3003750"/>
            <a:ext cx="16539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         Time Series Analysis</a:t>
            </a:r>
            <a:endParaRPr sz="1000">
              <a:solidFill>
                <a:schemeClr val="lt1"/>
              </a:solidFill>
              <a:latin typeface="Quattrocento Sans"/>
              <a:ea typeface="Quattrocento Sans"/>
              <a:cs typeface="Quattrocento Sans"/>
              <a:sym typeface="Quattrocento Sans"/>
            </a:endParaRPr>
          </a:p>
        </p:txBody>
      </p:sp>
      <p:grpSp>
        <p:nvGrpSpPr>
          <p:cNvPr id="310" name="Google Shape;310;p27"/>
          <p:cNvGrpSpPr/>
          <p:nvPr/>
        </p:nvGrpSpPr>
        <p:grpSpPr>
          <a:xfrm>
            <a:off x="7117111" y="3548475"/>
            <a:ext cx="1841289" cy="1028948"/>
            <a:chOff x="3546465" y="4801183"/>
            <a:chExt cx="2455052" cy="1371931"/>
          </a:xfrm>
        </p:grpSpPr>
        <p:grpSp>
          <p:nvGrpSpPr>
            <p:cNvPr id="311" name="Google Shape;311;p27"/>
            <p:cNvGrpSpPr/>
            <p:nvPr/>
          </p:nvGrpSpPr>
          <p:grpSpPr>
            <a:xfrm>
              <a:off x="3546465" y="4868304"/>
              <a:ext cx="231471" cy="232681"/>
              <a:chOff x="7005638" y="5643563"/>
              <a:chExt cx="344400" cy="346200"/>
            </a:xfrm>
          </p:grpSpPr>
          <p:sp>
            <p:nvSpPr>
              <p:cNvPr id="312" name="Google Shape;312;p27"/>
              <p:cNvSpPr/>
              <p:nvPr/>
            </p:nvSpPr>
            <p:spPr>
              <a:xfrm>
                <a:off x="7005638" y="5643563"/>
                <a:ext cx="344400" cy="346200"/>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13" name="Google Shape;313;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314" name="Google Shape;314;p27"/>
            <p:cNvSpPr txBox="1"/>
            <p:nvPr/>
          </p:nvSpPr>
          <p:spPr>
            <a:xfrm>
              <a:off x="3923117" y="4801183"/>
              <a:ext cx="2078400" cy="366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Popularity of artists </a:t>
              </a:r>
              <a:endParaRPr sz="100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and their period</a:t>
              </a:r>
              <a:endParaRPr sz="1000"/>
            </a:p>
          </p:txBody>
        </p:sp>
        <p:grpSp>
          <p:nvGrpSpPr>
            <p:cNvPr id="315" name="Google Shape;315;p27"/>
            <p:cNvGrpSpPr/>
            <p:nvPr/>
          </p:nvGrpSpPr>
          <p:grpSpPr>
            <a:xfrm>
              <a:off x="5690736" y="4888342"/>
              <a:ext cx="45695" cy="192560"/>
              <a:chOff x="5461044" y="5045352"/>
              <a:chExt cx="55200" cy="232617"/>
            </a:xfrm>
          </p:grpSpPr>
          <p:sp>
            <p:nvSpPr>
              <p:cNvPr id="316" name="Google Shape;316;p27"/>
              <p:cNvSpPr/>
              <p:nvPr/>
            </p:nvSpPr>
            <p:spPr>
              <a:xfrm>
                <a:off x="5461044" y="5045352"/>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17" name="Google Shape;317;p27"/>
              <p:cNvSpPr/>
              <p:nvPr/>
            </p:nvSpPr>
            <p:spPr>
              <a:xfrm>
                <a:off x="5461044" y="5133911"/>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18" name="Google Shape;318;p27"/>
              <p:cNvSpPr/>
              <p:nvPr/>
            </p:nvSpPr>
            <p:spPr>
              <a:xfrm>
                <a:off x="5461044" y="5222469"/>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319" name="Google Shape;319;p27"/>
            <p:cNvGrpSpPr/>
            <p:nvPr/>
          </p:nvGrpSpPr>
          <p:grpSpPr>
            <a:xfrm>
              <a:off x="3546465" y="5370813"/>
              <a:ext cx="231471" cy="232681"/>
              <a:chOff x="7005638" y="5643563"/>
              <a:chExt cx="344400" cy="346200"/>
            </a:xfrm>
          </p:grpSpPr>
          <p:sp>
            <p:nvSpPr>
              <p:cNvPr id="320" name="Google Shape;320;p27"/>
              <p:cNvSpPr/>
              <p:nvPr/>
            </p:nvSpPr>
            <p:spPr>
              <a:xfrm>
                <a:off x="7005638" y="5643563"/>
                <a:ext cx="344400" cy="346200"/>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21" name="Google Shape;321;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322" name="Google Shape;322;p27"/>
            <p:cNvSpPr txBox="1"/>
            <p:nvPr/>
          </p:nvSpPr>
          <p:spPr>
            <a:xfrm>
              <a:off x="3911963" y="5303704"/>
              <a:ext cx="2089500" cy="366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Popularity of Genres</a:t>
              </a:r>
              <a:endParaRPr sz="1100"/>
            </a:p>
          </p:txBody>
        </p:sp>
        <p:grpSp>
          <p:nvGrpSpPr>
            <p:cNvPr id="323" name="Google Shape;323;p27"/>
            <p:cNvGrpSpPr/>
            <p:nvPr/>
          </p:nvGrpSpPr>
          <p:grpSpPr>
            <a:xfrm>
              <a:off x="5690736" y="5390851"/>
              <a:ext cx="45695" cy="192560"/>
              <a:chOff x="5461044" y="5045352"/>
              <a:chExt cx="55200" cy="232617"/>
            </a:xfrm>
          </p:grpSpPr>
          <p:sp>
            <p:nvSpPr>
              <p:cNvPr id="324" name="Google Shape;324;p27"/>
              <p:cNvSpPr/>
              <p:nvPr/>
            </p:nvSpPr>
            <p:spPr>
              <a:xfrm>
                <a:off x="5461044" y="5045352"/>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25" name="Google Shape;325;p27"/>
              <p:cNvSpPr/>
              <p:nvPr/>
            </p:nvSpPr>
            <p:spPr>
              <a:xfrm>
                <a:off x="5461044" y="5133911"/>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26" name="Google Shape;326;p27"/>
              <p:cNvSpPr/>
              <p:nvPr/>
            </p:nvSpPr>
            <p:spPr>
              <a:xfrm>
                <a:off x="5461044" y="5222469"/>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327" name="Google Shape;327;p27"/>
            <p:cNvGrpSpPr/>
            <p:nvPr/>
          </p:nvGrpSpPr>
          <p:grpSpPr>
            <a:xfrm>
              <a:off x="3546465" y="5873323"/>
              <a:ext cx="231471" cy="232681"/>
              <a:chOff x="7005638" y="5643563"/>
              <a:chExt cx="344400" cy="346200"/>
            </a:xfrm>
          </p:grpSpPr>
          <p:sp>
            <p:nvSpPr>
              <p:cNvPr id="328" name="Google Shape;328;p27"/>
              <p:cNvSpPr/>
              <p:nvPr/>
            </p:nvSpPr>
            <p:spPr>
              <a:xfrm>
                <a:off x="7005638" y="5643563"/>
                <a:ext cx="344400" cy="346200"/>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29" name="Google Shape;329;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330" name="Google Shape;330;p27"/>
            <p:cNvSpPr txBox="1"/>
            <p:nvPr/>
          </p:nvSpPr>
          <p:spPr>
            <a:xfrm>
              <a:off x="3911963" y="5806214"/>
              <a:ext cx="2089500" cy="366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000">
                  <a:solidFill>
                    <a:schemeClr val="lt1"/>
                  </a:solidFill>
                  <a:latin typeface="Quattrocento Sans"/>
                  <a:ea typeface="Quattrocento Sans"/>
                  <a:cs typeface="Quattrocento Sans"/>
                  <a:sym typeface="Quattrocento Sans"/>
                </a:rPr>
                <a:t>Explicitness as a factor</a:t>
              </a:r>
              <a:endParaRPr sz="1000"/>
            </a:p>
          </p:txBody>
        </p:sp>
        <p:grpSp>
          <p:nvGrpSpPr>
            <p:cNvPr id="331" name="Google Shape;331;p27"/>
            <p:cNvGrpSpPr/>
            <p:nvPr/>
          </p:nvGrpSpPr>
          <p:grpSpPr>
            <a:xfrm>
              <a:off x="5690736" y="5893361"/>
              <a:ext cx="45695" cy="192560"/>
              <a:chOff x="5461044" y="5045352"/>
              <a:chExt cx="55200" cy="232617"/>
            </a:xfrm>
          </p:grpSpPr>
          <p:sp>
            <p:nvSpPr>
              <p:cNvPr id="332" name="Google Shape;332;p27"/>
              <p:cNvSpPr/>
              <p:nvPr/>
            </p:nvSpPr>
            <p:spPr>
              <a:xfrm>
                <a:off x="5461044" y="5045352"/>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33" name="Google Shape;333;p27"/>
              <p:cNvSpPr/>
              <p:nvPr/>
            </p:nvSpPr>
            <p:spPr>
              <a:xfrm>
                <a:off x="5461044" y="5133911"/>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34" name="Google Shape;334;p27"/>
              <p:cNvSpPr/>
              <p:nvPr/>
            </p:nvSpPr>
            <p:spPr>
              <a:xfrm>
                <a:off x="5461044" y="5222469"/>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sp>
        <p:nvSpPr>
          <p:cNvPr id="335" name="Google Shape;335;p27"/>
          <p:cNvSpPr/>
          <p:nvPr/>
        </p:nvSpPr>
        <p:spPr>
          <a:xfrm>
            <a:off x="7384947" y="3219817"/>
            <a:ext cx="111000" cy="231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36" name="Google Shape;336;p27"/>
          <p:cNvSpPr/>
          <p:nvPr/>
        </p:nvSpPr>
        <p:spPr>
          <a:xfrm>
            <a:off x="7384947" y="3153354"/>
            <a:ext cx="111000" cy="231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37" name="Google Shape;337;p27"/>
          <p:cNvSpPr/>
          <p:nvPr/>
        </p:nvSpPr>
        <p:spPr>
          <a:xfrm>
            <a:off x="7384949" y="3286301"/>
            <a:ext cx="111000" cy="23100"/>
          </a:xfrm>
          <a:prstGeom prst="rect">
            <a:avLst/>
          </a:prstGeom>
          <a:noFill/>
          <a:ln w="952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338" name="Google Shape;338;p27"/>
          <p:cNvGrpSpPr/>
          <p:nvPr/>
        </p:nvGrpSpPr>
        <p:grpSpPr>
          <a:xfrm>
            <a:off x="2659849" y="3600896"/>
            <a:ext cx="1841249" cy="652057"/>
            <a:chOff x="3546465" y="4801195"/>
            <a:chExt cx="2454998" cy="869409"/>
          </a:xfrm>
        </p:grpSpPr>
        <p:grpSp>
          <p:nvGrpSpPr>
            <p:cNvPr id="339" name="Google Shape;339;p27"/>
            <p:cNvGrpSpPr/>
            <p:nvPr/>
          </p:nvGrpSpPr>
          <p:grpSpPr>
            <a:xfrm>
              <a:off x="3546465" y="4868304"/>
              <a:ext cx="231471" cy="232681"/>
              <a:chOff x="7005638" y="5643563"/>
              <a:chExt cx="344400" cy="346200"/>
            </a:xfrm>
          </p:grpSpPr>
          <p:sp>
            <p:nvSpPr>
              <p:cNvPr id="340" name="Google Shape;340;p27"/>
              <p:cNvSpPr/>
              <p:nvPr/>
            </p:nvSpPr>
            <p:spPr>
              <a:xfrm>
                <a:off x="7005638" y="5643563"/>
                <a:ext cx="344400" cy="346200"/>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41" name="Google Shape;341;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342" name="Google Shape;342;p27"/>
            <p:cNvSpPr txBox="1"/>
            <p:nvPr/>
          </p:nvSpPr>
          <p:spPr>
            <a:xfrm>
              <a:off x="3911963" y="4801195"/>
              <a:ext cx="2089500" cy="366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Spotify’s Performance</a:t>
              </a:r>
              <a:endParaRPr sz="1100"/>
            </a:p>
          </p:txBody>
        </p:sp>
        <p:grpSp>
          <p:nvGrpSpPr>
            <p:cNvPr id="343" name="Google Shape;343;p27"/>
            <p:cNvGrpSpPr/>
            <p:nvPr/>
          </p:nvGrpSpPr>
          <p:grpSpPr>
            <a:xfrm>
              <a:off x="5690736" y="4888342"/>
              <a:ext cx="45695" cy="192560"/>
              <a:chOff x="5461044" y="5045352"/>
              <a:chExt cx="55200" cy="232617"/>
            </a:xfrm>
          </p:grpSpPr>
          <p:sp>
            <p:nvSpPr>
              <p:cNvPr id="344" name="Google Shape;344;p27"/>
              <p:cNvSpPr/>
              <p:nvPr/>
            </p:nvSpPr>
            <p:spPr>
              <a:xfrm>
                <a:off x="5461044" y="5045352"/>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45" name="Google Shape;345;p27"/>
              <p:cNvSpPr/>
              <p:nvPr/>
            </p:nvSpPr>
            <p:spPr>
              <a:xfrm>
                <a:off x="5461044" y="5133911"/>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46" name="Google Shape;346;p27"/>
              <p:cNvSpPr/>
              <p:nvPr/>
            </p:nvSpPr>
            <p:spPr>
              <a:xfrm>
                <a:off x="5461044" y="5222469"/>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347" name="Google Shape;347;p27"/>
            <p:cNvGrpSpPr/>
            <p:nvPr/>
          </p:nvGrpSpPr>
          <p:grpSpPr>
            <a:xfrm>
              <a:off x="3546465" y="5370813"/>
              <a:ext cx="231471" cy="232681"/>
              <a:chOff x="7005638" y="5643563"/>
              <a:chExt cx="344400" cy="346200"/>
            </a:xfrm>
          </p:grpSpPr>
          <p:sp>
            <p:nvSpPr>
              <p:cNvPr id="348" name="Google Shape;348;p27"/>
              <p:cNvSpPr/>
              <p:nvPr/>
            </p:nvSpPr>
            <p:spPr>
              <a:xfrm>
                <a:off x="7005638" y="5643563"/>
                <a:ext cx="344400" cy="346200"/>
              </a:xfrm>
              <a:prstGeom prst="ellipse">
                <a:avLst/>
              </a:prstGeom>
              <a:solidFill>
                <a:srgbClr val="191414"/>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49" name="Google Shape;349;p27"/>
              <p:cNvSpPr/>
              <p:nvPr/>
            </p:nvSpPr>
            <p:spPr>
              <a:xfrm>
                <a:off x="7124700" y="5726113"/>
                <a:ext cx="158750" cy="180975"/>
              </a:xfrm>
              <a:custGeom>
                <a:avLst/>
                <a:gdLst/>
                <a:ahLst/>
                <a:cxnLst/>
                <a:rect l="l" t="t" r="r" b="b"/>
                <a:pathLst>
                  <a:path w="100" h="114" extrusionOk="0">
                    <a:moveTo>
                      <a:pt x="0" y="114"/>
                    </a:moveTo>
                    <a:lnTo>
                      <a:pt x="0" y="0"/>
                    </a:lnTo>
                    <a:lnTo>
                      <a:pt x="100" y="57"/>
                    </a:lnTo>
                    <a:lnTo>
                      <a:pt x="0" y="114"/>
                    </a:lnTo>
                    <a:close/>
                  </a:path>
                </a:pathLst>
              </a:custGeom>
              <a:solidFill>
                <a:srgbClr val="FFFFFF"/>
              </a:solidFill>
              <a:ln>
                <a:noFill/>
              </a:ln>
              <a:effectLst>
                <a:outerShdw blurRad="152400" sx="102000" sy="102000" algn="ctr" rotWithShape="0">
                  <a:srgbClr val="1DB954">
                    <a:alpha val="400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sp>
          <p:nvSpPr>
            <p:cNvPr id="350" name="Google Shape;350;p27"/>
            <p:cNvSpPr txBox="1"/>
            <p:nvPr/>
          </p:nvSpPr>
          <p:spPr>
            <a:xfrm>
              <a:off x="3911963" y="5303704"/>
              <a:ext cx="2089500" cy="366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1100">
                  <a:solidFill>
                    <a:schemeClr val="lt1"/>
                  </a:solidFill>
                  <a:latin typeface="Quattrocento Sans"/>
                  <a:ea typeface="Quattrocento Sans"/>
                  <a:cs typeface="Quattrocento Sans"/>
                  <a:sym typeface="Quattrocento Sans"/>
                </a:rPr>
                <a:t>Covid-19 Hypothesis</a:t>
              </a:r>
              <a:endParaRPr sz="1100"/>
            </a:p>
          </p:txBody>
        </p:sp>
        <p:grpSp>
          <p:nvGrpSpPr>
            <p:cNvPr id="351" name="Google Shape;351;p27"/>
            <p:cNvGrpSpPr/>
            <p:nvPr/>
          </p:nvGrpSpPr>
          <p:grpSpPr>
            <a:xfrm>
              <a:off x="5690736" y="5390851"/>
              <a:ext cx="45695" cy="192560"/>
              <a:chOff x="5461044" y="5045352"/>
              <a:chExt cx="55200" cy="232617"/>
            </a:xfrm>
          </p:grpSpPr>
          <p:sp>
            <p:nvSpPr>
              <p:cNvPr id="352" name="Google Shape;352;p27"/>
              <p:cNvSpPr/>
              <p:nvPr/>
            </p:nvSpPr>
            <p:spPr>
              <a:xfrm>
                <a:off x="5461044" y="5045352"/>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53" name="Google Shape;353;p27"/>
              <p:cNvSpPr/>
              <p:nvPr/>
            </p:nvSpPr>
            <p:spPr>
              <a:xfrm>
                <a:off x="5461044" y="5133911"/>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54" name="Google Shape;354;p27"/>
              <p:cNvSpPr/>
              <p:nvPr/>
            </p:nvSpPr>
            <p:spPr>
              <a:xfrm>
                <a:off x="5461044" y="5222469"/>
                <a:ext cx="55200" cy="55500"/>
              </a:xfrm>
              <a:prstGeom prst="ellipse">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sp>
        <p:nvSpPr>
          <p:cNvPr id="355" name="Google Shape;355;p27"/>
          <p:cNvSpPr/>
          <p:nvPr/>
        </p:nvSpPr>
        <p:spPr>
          <a:xfrm>
            <a:off x="287402" y="2026881"/>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Trend Analysis</a:t>
            </a:r>
            <a:endParaRPr sz="1100">
              <a:latin typeface="Helvetica Neue"/>
              <a:ea typeface="Helvetica Neue"/>
              <a:cs typeface="Helvetica Neue"/>
              <a:sym typeface="Helvetica Neue"/>
            </a:endParaRPr>
          </a:p>
        </p:txBody>
      </p:sp>
      <p:sp>
        <p:nvSpPr>
          <p:cNvPr id="356" name="Google Shape;356;p27"/>
          <p:cNvSpPr/>
          <p:nvPr/>
        </p:nvSpPr>
        <p:spPr>
          <a:xfrm>
            <a:off x="287402" y="2417615"/>
            <a:ext cx="17226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Feature Analysis</a:t>
            </a:r>
            <a:endParaRPr sz="1100">
              <a:latin typeface="Helvetica Neue"/>
              <a:ea typeface="Helvetica Neue"/>
              <a:cs typeface="Helvetica Neue"/>
              <a:sym typeface="Helvetica Neue"/>
            </a:endParaRPr>
          </a:p>
        </p:txBody>
      </p:sp>
      <p:sp>
        <p:nvSpPr>
          <p:cNvPr id="357" name="Google Shape;357;p27"/>
          <p:cNvSpPr/>
          <p:nvPr/>
        </p:nvSpPr>
        <p:spPr>
          <a:xfrm>
            <a:off x="251225" y="2789313"/>
            <a:ext cx="1953900" cy="275100"/>
          </a:xfrm>
          <a:prstGeom prst="roundRect">
            <a:avLst>
              <a:gd name="adj" fmla="val 16667"/>
            </a:avLst>
          </a:prstGeom>
          <a:noFill/>
          <a:ln>
            <a:noFill/>
          </a:ln>
        </p:spPr>
        <p:txBody>
          <a:bodyPr spcFirstLastPara="1" wrap="square" lIns="513000" tIns="34275" rIns="68575" bIns="34275" anchor="ctr" anchorCtr="0">
            <a:noAutofit/>
          </a:bodyPr>
          <a:lstStyle/>
          <a:p>
            <a:pPr marL="0" marR="0" lvl="0" indent="0" algn="l" rtl="0">
              <a:spcBef>
                <a:spcPts val="0"/>
              </a:spcBef>
              <a:spcAft>
                <a:spcPts val="0"/>
              </a:spcAft>
              <a:buNone/>
            </a:pPr>
            <a:r>
              <a:rPr lang="en" sz="1100">
                <a:solidFill>
                  <a:schemeClr val="lt1"/>
                </a:solidFill>
                <a:latin typeface="Helvetica Neue"/>
                <a:ea typeface="Helvetica Neue"/>
                <a:cs typeface="Helvetica Neue"/>
                <a:sym typeface="Helvetica Neue"/>
              </a:rPr>
              <a:t>Time Series Analysis</a:t>
            </a:r>
            <a:endParaRPr sz="1100">
              <a:latin typeface="Helvetica Neue"/>
              <a:ea typeface="Helvetica Neue"/>
              <a:cs typeface="Helvetica Neue"/>
              <a:sym typeface="Helvetica Neue"/>
            </a:endParaRPr>
          </a:p>
        </p:txBody>
      </p:sp>
      <p:grpSp>
        <p:nvGrpSpPr>
          <p:cNvPr id="358" name="Google Shape;358;p27"/>
          <p:cNvGrpSpPr/>
          <p:nvPr/>
        </p:nvGrpSpPr>
        <p:grpSpPr>
          <a:xfrm>
            <a:off x="455846" y="2123937"/>
            <a:ext cx="170172" cy="162057"/>
            <a:chOff x="5483226" y="731713"/>
            <a:chExt cx="363538" cy="346201"/>
          </a:xfrm>
        </p:grpSpPr>
        <p:sp>
          <p:nvSpPr>
            <p:cNvPr id="359" name="Google Shape;359;p27"/>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60" name="Google Shape;360;p27"/>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361" name="Google Shape;361;p27"/>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362" name="Google Shape;362;p27"/>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63" name="Google Shape;363;p27"/>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64" name="Google Shape;364;p27"/>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65" name="Google Shape;365;p27"/>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66" name="Google Shape;366;p27"/>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367" name="Google Shape;367;p27"/>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grpSp>
        <p:nvGrpSpPr>
          <p:cNvPr id="368" name="Google Shape;368;p27"/>
          <p:cNvGrpSpPr/>
          <p:nvPr/>
        </p:nvGrpSpPr>
        <p:grpSpPr>
          <a:xfrm>
            <a:off x="455746" y="2474137"/>
            <a:ext cx="170172" cy="162057"/>
            <a:chOff x="5483226" y="731713"/>
            <a:chExt cx="363538" cy="346201"/>
          </a:xfrm>
        </p:grpSpPr>
        <p:sp>
          <p:nvSpPr>
            <p:cNvPr id="369" name="Google Shape;369;p27"/>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70" name="Google Shape;370;p27"/>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371" name="Google Shape;371;p27"/>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372" name="Google Shape;372;p27"/>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73" name="Google Shape;373;p27"/>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74" name="Google Shape;374;p27"/>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75" name="Google Shape;375;p27"/>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76" name="Google Shape;376;p27"/>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377" name="Google Shape;377;p27"/>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grpSp>
        <p:nvGrpSpPr>
          <p:cNvPr id="378" name="Google Shape;378;p27"/>
          <p:cNvGrpSpPr/>
          <p:nvPr/>
        </p:nvGrpSpPr>
        <p:grpSpPr>
          <a:xfrm>
            <a:off x="455746" y="2853824"/>
            <a:ext cx="170172" cy="162057"/>
            <a:chOff x="5483226" y="731713"/>
            <a:chExt cx="363538" cy="346201"/>
          </a:xfrm>
        </p:grpSpPr>
        <p:sp>
          <p:nvSpPr>
            <p:cNvPr id="379" name="Google Shape;379;p27"/>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80" name="Google Shape;380;p27"/>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cxnSp>
          <p:nvCxnSpPr>
            <p:cNvPr id="381" name="Google Shape;381;p27"/>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382" name="Google Shape;382;p27"/>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83" name="Google Shape;383;p27"/>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84" name="Google Shape;384;p27"/>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85" name="Google Shape;385;p27"/>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386" name="Google Shape;386;p27"/>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387" name="Google Shape;387;p27"/>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grpSp>
        <p:nvGrpSpPr>
          <p:cNvPr id="388" name="Google Shape;388;p27"/>
          <p:cNvGrpSpPr/>
          <p:nvPr/>
        </p:nvGrpSpPr>
        <p:grpSpPr>
          <a:xfrm>
            <a:off x="453911" y="3588816"/>
            <a:ext cx="169071" cy="195063"/>
            <a:chOff x="5581651" y="2895601"/>
            <a:chExt cx="300038" cy="346163"/>
          </a:xfrm>
        </p:grpSpPr>
        <p:sp>
          <p:nvSpPr>
            <p:cNvPr id="389" name="Google Shape;389;p27"/>
            <p:cNvSpPr/>
            <p:nvPr/>
          </p:nvSpPr>
          <p:spPr>
            <a:xfrm>
              <a:off x="5619751" y="3014664"/>
              <a:ext cx="225300" cy="227100"/>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90" name="Google Shape;390;p27"/>
            <p:cNvSpPr/>
            <p:nvPr/>
          </p:nvSpPr>
          <p:spPr>
            <a:xfrm>
              <a:off x="5702301" y="3098801"/>
              <a:ext cx="58800" cy="58800"/>
            </a:xfrm>
            <a:prstGeom prst="ellipse">
              <a:avLst/>
            </a:pr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91" name="Google Shape;391;p27"/>
            <p:cNvSpPr/>
            <p:nvPr/>
          </p:nvSpPr>
          <p:spPr>
            <a:xfrm>
              <a:off x="5724526" y="3121026"/>
              <a:ext cx="14400" cy="14400"/>
            </a:xfrm>
            <a:prstGeom prst="ellipse">
              <a:avLst/>
            </a:prstGeom>
            <a:noFill/>
            <a:ln w="1427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92" name="Google Shape;392;p27"/>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93" name="Google Shape;393;p27"/>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394" name="Google Shape;394;p27"/>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pic>
        <p:nvPicPr>
          <p:cNvPr id="395" name="Google Shape;395;p27" descr="Badge Question Mark outline"/>
          <p:cNvPicPr preferRelativeResize="0"/>
          <p:nvPr/>
        </p:nvPicPr>
        <p:blipFill rotWithShape="1">
          <a:blip r:embed="rId5">
            <a:alphaModFix/>
          </a:blip>
          <a:srcRect/>
          <a:stretch/>
        </p:blipFill>
        <p:spPr>
          <a:xfrm>
            <a:off x="438221" y="3989438"/>
            <a:ext cx="213241" cy="213241"/>
          </a:xfrm>
          <a:prstGeom prst="rect">
            <a:avLst/>
          </a:prstGeom>
          <a:noFill/>
          <a:ln>
            <a:noFill/>
          </a:ln>
        </p:spPr>
      </p:pic>
      <p:pic>
        <p:nvPicPr>
          <p:cNvPr id="396" name="Google Shape;396;p27" descr="Customer review outline"/>
          <p:cNvPicPr preferRelativeResize="0"/>
          <p:nvPr/>
        </p:nvPicPr>
        <p:blipFill rotWithShape="1">
          <a:blip r:embed="rId6">
            <a:alphaModFix/>
          </a:blip>
          <a:srcRect/>
          <a:stretch/>
        </p:blipFill>
        <p:spPr>
          <a:xfrm>
            <a:off x="438221" y="4380173"/>
            <a:ext cx="213241" cy="2132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01"/>
        <p:cNvGrpSpPr/>
        <p:nvPr/>
      </p:nvGrpSpPr>
      <p:grpSpPr>
        <a:xfrm>
          <a:off x="0" y="0"/>
          <a:ext cx="0" cy="0"/>
          <a:chOff x="0" y="0"/>
          <a:chExt cx="0" cy="0"/>
        </a:xfrm>
      </p:grpSpPr>
      <p:sp>
        <p:nvSpPr>
          <p:cNvPr id="402" name="Google Shape;402;p28"/>
          <p:cNvSpPr txBox="1"/>
          <p:nvPr/>
        </p:nvSpPr>
        <p:spPr>
          <a:xfrm rot="-5400000">
            <a:off x="-1181802" y="1344725"/>
            <a:ext cx="31401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Trend Analysis</a:t>
            </a:r>
            <a:endParaRPr sz="3300" i="1">
              <a:solidFill>
                <a:schemeClr val="lt1"/>
              </a:solidFill>
              <a:latin typeface="Helvetica Neue"/>
              <a:ea typeface="Helvetica Neue"/>
              <a:cs typeface="Helvetica Neue"/>
              <a:sym typeface="Helvetica Neue"/>
            </a:endParaRPr>
          </a:p>
        </p:txBody>
      </p:sp>
      <p:cxnSp>
        <p:nvCxnSpPr>
          <p:cNvPr id="403" name="Google Shape;403;p28"/>
          <p:cNvCxnSpPr/>
          <p:nvPr/>
        </p:nvCxnSpPr>
        <p:spPr>
          <a:xfrm>
            <a:off x="2571512" y="4937522"/>
            <a:ext cx="5326380" cy="0"/>
          </a:xfrm>
          <a:prstGeom prst="straightConnector1">
            <a:avLst/>
          </a:prstGeom>
          <a:noFill/>
          <a:ln w="9525" cap="flat" cmpd="sng">
            <a:solidFill>
              <a:schemeClr val="lt1"/>
            </a:solidFill>
            <a:prstDash val="solid"/>
            <a:miter lim="800000"/>
            <a:headEnd type="none" w="sm" len="sm"/>
            <a:tailEnd type="none" w="sm" len="sm"/>
          </a:ln>
        </p:spPr>
      </p:cxnSp>
      <p:sp>
        <p:nvSpPr>
          <p:cNvPr id="404" name="Google Shape;404;p28"/>
          <p:cNvSpPr/>
          <p:nvPr/>
        </p:nvSpPr>
        <p:spPr>
          <a:xfrm>
            <a:off x="1088725" y="222650"/>
            <a:ext cx="45255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 Analyzing Spotify’s performance since its inception in 2006</a:t>
            </a:r>
            <a:endParaRPr sz="1100">
              <a:latin typeface="Helvetica Neue"/>
              <a:ea typeface="Helvetica Neue"/>
              <a:cs typeface="Helvetica Neue"/>
              <a:sym typeface="Helvetica Neue"/>
            </a:endParaRPr>
          </a:p>
        </p:txBody>
      </p:sp>
      <p:sp>
        <p:nvSpPr>
          <p:cNvPr id="405" name="Google Shape;405;p28"/>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06" name="Google Shape;406;p28"/>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4</a:t>
            </a:r>
            <a:endParaRPr/>
          </a:p>
        </p:txBody>
      </p:sp>
      <p:pic>
        <p:nvPicPr>
          <p:cNvPr id="407" name="Google Shape;407;p28"/>
          <p:cNvPicPr preferRelativeResize="0"/>
          <p:nvPr/>
        </p:nvPicPr>
        <p:blipFill>
          <a:blip r:embed="rId4">
            <a:alphaModFix/>
          </a:blip>
          <a:stretch>
            <a:fillRect/>
          </a:stretch>
        </p:blipFill>
        <p:spPr>
          <a:xfrm>
            <a:off x="866991" y="741388"/>
            <a:ext cx="6277773" cy="3929955"/>
          </a:xfrm>
          <a:prstGeom prst="rect">
            <a:avLst/>
          </a:prstGeom>
          <a:noFill/>
          <a:ln>
            <a:noFill/>
          </a:ln>
        </p:spPr>
      </p:pic>
      <p:sp>
        <p:nvSpPr>
          <p:cNvPr id="2" name="TextBox 1">
            <a:extLst>
              <a:ext uri="{FF2B5EF4-FFF2-40B4-BE49-F238E27FC236}">
                <a16:creationId xmlns:a16="http://schemas.microsoft.com/office/drawing/2014/main" id="{F14A99D4-B18D-963B-505E-48F47ACC22DD}"/>
              </a:ext>
            </a:extLst>
          </p:cNvPr>
          <p:cNvSpPr txBox="1"/>
          <p:nvPr/>
        </p:nvSpPr>
        <p:spPr>
          <a:xfrm>
            <a:off x="7356613" y="717748"/>
            <a:ext cx="158769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Helvetica Neue"/>
              </a:rPr>
              <a:t>The donut chart depicts the evolution of the number of tracks released on Spotify, starting with 5304 tracks in 2006 and steadily increasing to 12331 tracks in 2020.</a:t>
            </a:r>
          </a:p>
        </p:txBody>
      </p:sp>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12"/>
        <p:cNvGrpSpPr/>
        <p:nvPr/>
      </p:nvGrpSpPr>
      <p:grpSpPr>
        <a:xfrm>
          <a:off x="0" y="0"/>
          <a:ext cx="0" cy="0"/>
          <a:chOff x="0" y="0"/>
          <a:chExt cx="0" cy="0"/>
        </a:xfrm>
      </p:grpSpPr>
      <p:sp>
        <p:nvSpPr>
          <p:cNvPr id="413" name="Google Shape;413;p29"/>
          <p:cNvSpPr txBox="1"/>
          <p:nvPr/>
        </p:nvSpPr>
        <p:spPr>
          <a:xfrm rot="-5400000">
            <a:off x="-1181802" y="1344725"/>
            <a:ext cx="31401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Trend Analysis</a:t>
            </a:r>
            <a:endParaRPr sz="3300" i="1">
              <a:solidFill>
                <a:schemeClr val="lt1"/>
              </a:solidFill>
              <a:latin typeface="Helvetica Neue"/>
              <a:ea typeface="Helvetica Neue"/>
              <a:cs typeface="Helvetica Neue"/>
              <a:sym typeface="Helvetica Neue"/>
            </a:endParaRPr>
          </a:p>
        </p:txBody>
      </p:sp>
      <p:cxnSp>
        <p:nvCxnSpPr>
          <p:cNvPr id="414" name="Google Shape;414;p29"/>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15" name="Google Shape;415;p29"/>
          <p:cNvSpPr/>
          <p:nvPr/>
        </p:nvSpPr>
        <p:spPr>
          <a:xfrm>
            <a:off x="829250" y="106733"/>
            <a:ext cx="8066395" cy="506517"/>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 A comparative study for the years 2019 and 2020 in order to find a relation between the type of songs released on Spotify and people’s mental health</a:t>
            </a:r>
            <a:endParaRPr sz="1100">
              <a:latin typeface="Helvetica Neue"/>
              <a:ea typeface="Helvetica Neue"/>
              <a:cs typeface="Helvetica Neue"/>
              <a:sym typeface="Helvetica Neue"/>
            </a:endParaRPr>
          </a:p>
        </p:txBody>
      </p:sp>
      <p:sp>
        <p:nvSpPr>
          <p:cNvPr id="416" name="Google Shape;416;p29"/>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17" name="Google Shape;417;p29"/>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5</a:t>
            </a:r>
          </a:p>
        </p:txBody>
      </p:sp>
      <p:pic>
        <p:nvPicPr>
          <p:cNvPr id="3" name="Picture 2" descr="A picture containing chart&#10;&#10;Description automatically generated">
            <a:extLst>
              <a:ext uri="{FF2B5EF4-FFF2-40B4-BE49-F238E27FC236}">
                <a16:creationId xmlns:a16="http://schemas.microsoft.com/office/drawing/2014/main" id="{27BD9A9F-2949-B30A-E5FF-0940C74B6709}"/>
              </a:ext>
            </a:extLst>
          </p:cNvPr>
          <p:cNvPicPr>
            <a:picLocks noChangeAspect="1"/>
          </p:cNvPicPr>
          <p:nvPr/>
        </p:nvPicPr>
        <p:blipFill>
          <a:blip r:embed="rId3"/>
          <a:stretch>
            <a:fillRect/>
          </a:stretch>
        </p:blipFill>
        <p:spPr>
          <a:xfrm>
            <a:off x="829250" y="824360"/>
            <a:ext cx="6576886" cy="3907180"/>
          </a:xfrm>
          <a:prstGeom prst="rect">
            <a:avLst/>
          </a:prstGeom>
        </p:spPr>
      </p:pic>
      <p:sp>
        <p:nvSpPr>
          <p:cNvPr id="2" name="TextBox 1">
            <a:extLst>
              <a:ext uri="{FF2B5EF4-FFF2-40B4-BE49-F238E27FC236}">
                <a16:creationId xmlns:a16="http://schemas.microsoft.com/office/drawing/2014/main" id="{F5F6754C-3460-56C4-8CF5-AF4768261E19}"/>
              </a:ext>
            </a:extLst>
          </p:cNvPr>
          <p:cNvSpPr txBox="1"/>
          <p:nvPr/>
        </p:nvSpPr>
        <p:spPr>
          <a:xfrm>
            <a:off x="7607488" y="1216269"/>
            <a:ext cx="145301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Helvetica Neue"/>
              </a:rPr>
              <a:t>There is no significant change in the type of tracks released on Spotify before and during Covid-19.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44"/>
        <p:cNvGrpSpPr/>
        <p:nvPr/>
      </p:nvGrpSpPr>
      <p:grpSpPr>
        <a:xfrm>
          <a:off x="0" y="0"/>
          <a:ext cx="0" cy="0"/>
          <a:chOff x="0" y="0"/>
          <a:chExt cx="0" cy="0"/>
        </a:xfrm>
      </p:grpSpPr>
      <p:sp>
        <p:nvSpPr>
          <p:cNvPr id="445" name="Google Shape;445;p32"/>
          <p:cNvSpPr txBox="1"/>
          <p:nvPr/>
        </p:nvSpPr>
        <p:spPr>
          <a:xfrm rot="-5400000">
            <a:off x="-1263850" y="1426950"/>
            <a:ext cx="3304200" cy="577200"/>
          </a:xfrm>
          <a:prstGeom prst="rect">
            <a:avLst/>
          </a:prstGeom>
          <a:noFill/>
          <a:ln>
            <a:noFill/>
          </a:ln>
        </p:spPr>
        <p:txBody>
          <a:bodyPr spcFirstLastPara="1" wrap="square" lIns="68575" tIns="34275" rIns="68575" bIns="34275" anchor="t" anchorCtr="0">
            <a:spAutoFit/>
          </a:bodyPr>
          <a:lstStyle/>
          <a:p>
            <a:r>
              <a:rPr lang="en" sz="3300" i="1">
                <a:solidFill>
                  <a:srgbClr val="1DB954"/>
                </a:solidFill>
                <a:latin typeface="Helvetica Neue"/>
                <a:ea typeface="Helvetica Neue"/>
                <a:cs typeface="Helvetica Neue"/>
                <a:sym typeface="Helvetica Neue"/>
              </a:rPr>
              <a:t>Trend Analysis</a:t>
            </a:r>
            <a:endParaRPr lang="en-IN" sz="3300" i="1">
              <a:solidFill>
                <a:schemeClr val="lt1"/>
              </a:solidFill>
              <a:latin typeface="Helvetica Neue"/>
              <a:ea typeface="Helvetica Neue"/>
              <a:cs typeface="Helvetica Neue"/>
              <a:sym typeface="Helvetica Neue"/>
            </a:endParaRPr>
          </a:p>
        </p:txBody>
      </p:sp>
      <p:cxnSp>
        <p:nvCxnSpPr>
          <p:cNvPr id="446" name="Google Shape;446;p32"/>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47" name="Google Shape;447;p32"/>
          <p:cNvSpPr/>
          <p:nvPr/>
        </p:nvSpPr>
        <p:spPr>
          <a:xfrm>
            <a:off x="966125" y="222650"/>
            <a:ext cx="77199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What drives popularity of a track? Can we predict if a new song released on Spotify will be popular or not?</a:t>
            </a:r>
            <a:endParaRPr sz="1100">
              <a:latin typeface="Helvetica Neue"/>
              <a:ea typeface="Helvetica Neue"/>
              <a:cs typeface="Helvetica Neue"/>
              <a:sym typeface="Helvetica Neue"/>
            </a:endParaRPr>
          </a:p>
        </p:txBody>
      </p:sp>
      <p:sp>
        <p:nvSpPr>
          <p:cNvPr id="448" name="Google Shape;448;p32"/>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49" name="Google Shape;449;p32"/>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6</a:t>
            </a:r>
          </a:p>
        </p:txBody>
      </p:sp>
      <p:pic>
        <p:nvPicPr>
          <p:cNvPr id="450" name="Google Shape;450;p32"/>
          <p:cNvPicPr preferRelativeResize="0"/>
          <p:nvPr/>
        </p:nvPicPr>
        <p:blipFill>
          <a:blip r:embed="rId3">
            <a:alphaModFix/>
          </a:blip>
          <a:stretch>
            <a:fillRect/>
          </a:stretch>
        </p:blipFill>
        <p:spPr>
          <a:xfrm>
            <a:off x="829250" y="765650"/>
            <a:ext cx="5689376" cy="4079629"/>
          </a:xfrm>
          <a:prstGeom prst="rect">
            <a:avLst/>
          </a:prstGeom>
          <a:noFill/>
          <a:ln>
            <a:noFill/>
          </a:ln>
        </p:spPr>
      </p:pic>
      <p:sp>
        <p:nvSpPr>
          <p:cNvPr id="2" name="TextBox 1">
            <a:extLst>
              <a:ext uri="{FF2B5EF4-FFF2-40B4-BE49-F238E27FC236}">
                <a16:creationId xmlns:a16="http://schemas.microsoft.com/office/drawing/2014/main" id="{E87352D2-9EE7-5BC4-8C24-609E075FAB20}"/>
              </a:ext>
            </a:extLst>
          </p:cNvPr>
          <p:cNvSpPr txBox="1"/>
          <p:nvPr/>
        </p:nvSpPr>
        <p:spPr>
          <a:xfrm>
            <a:off x="6774431" y="1304192"/>
            <a:ext cx="22108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Helvetica Neue"/>
              </a:rPr>
              <a:t>The track popularity is highly dependent on the popularity of an artist and how many followers he/she has.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23"/>
        <p:cNvGrpSpPr/>
        <p:nvPr/>
      </p:nvGrpSpPr>
      <p:grpSpPr>
        <a:xfrm>
          <a:off x="0" y="0"/>
          <a:ext cx="0" cy="0"/>
          <a:chOff x="0" y="0"/>
          <a:chExt cx="0" cy="0"/>
        </a:xfrm>
      </p:grpSpPr>
      <p:sp>
        <p:nvSpPr>
          <p:cNvPr id="424" name="Google Shape;424;p30"/>
          <p:cNvSpPr txBox="1"/>
          <p:nvPr/>
        </p:nvSpPr>
        <p:spPr>
          <a:xfrm rot="-5400000">
            <a:off x="-1870938" y="1426950"/>
            <a:ext cx="33042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dirty="0">
                <a:solidFill>
                  <a:srgbClr val="1DB954"/>
                </a:solidFill>
                <a:latin typeface="Helvetica Neue"/>
                <a:ea typeface="Helvetica Neue"/>
                <a:cs typeface="Helvetica Neue"/>
                <a:sym typeface="Helvetica Neue"/>
              </a:rPr>
              <a:t>Feature Analysis</a:t>
            </a:r>
            <a:endParaRPr sz="3300" i="1" dirty="0">
              <a:solidFill>
                <a:schemeClr val="lt1"/>
              </a:solidFill>
              <a:latin typeface="Helvetica Neue"/>
              <a:ea typeface="Helvetica Neue"/>
              <a:cs typeface="Helvetica Neue"/>
              <a:sym typeface="Helvetica Neue"/>
            </a:endParaRPr>
          </a:p>
        </p:txBody>
      </p:sp>
      <p:cxnSp>
        <p:nvCxnSpPr>
          <p:cNvPr id="425" name="Google Shape;425;p30"/>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26" name="Google Shape;426;p30"/>
          <p:cNvSpPr/>
          <p:nvPr/>
        </p:nvSpPr>
        <p:spPr>
          <a:xfrm>
            <a:off x="3283285" y="-516490"/>
            <a:ext cx="45255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dirty="0">
                <a:solidFill>
                  <a:schemeClr val="lt1"/>
                </a:solidFill>
                <a:latin typeface="Helvetica Neue"/>
                <a:ea typeface="Helvetica Neue"/>
                <a:cs typeface="Helvetica Neue"/>
                <a:sym typeface="Helvetica Neue"/>
              </a:rPr>
              <a:t> How are the features of a song related to one another?</a:t>
            </a:r>
            <a:endParaRPr sz="1100" dirty="0">
              <a:latin typeface="Helvetica Neue"/>
              <a:ea typeface="Helvetica Neue"/>
              <a:cs typeface="Helvetica Neue"/>
              <a:sym typeface="Helvetica Neue"/>
            </a:endParaRPr>
          </a:p>
        </p:txBody>
      </p:sp>
      <p:sp>
        <p:nvSpPr>
          <p:cNvPr id="427" name="Google Shape;427;p30"/>
          <p:cNvSpPr/>
          <p:nvPr/>
        </p:nvSpPr>
        <p:spPr>
          <a:xfrm>
            <a:off x="8309365" y="4920912"/>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28" name="Google Shape;428;p30"/>
          <p:cNvSpPr txBox="1">
            <a:spLocks noGrp="1"/>
          </p:cNvSpPr>
          <p:nvPr>
            <p:ph type="sldNum" idx="12"/>
          </p:nvPr>
        </p:nvSpPr>
        <p:spPr>
          <a:xfrm>
            <a:off x="8380915" y="500655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dirty="0">
                <a:solidFill>
                  <a:schemeClr val="lt1"/>
                </a:solidFill>
              </a:rPr>
              <a:t>7</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ewer">
                <a:extLst>
                  <a:ext uri="{FF2B5EF4-FFF2-40B4-BE49-F238E27FC236}">
                    <a16:creationId xmlns:a16="http://schemas.microsoft.com/office/drawing/2014/main" id="{6B5A6836-293D-47E2-611D-3850A960F421}"/>
                  </a:ext>
                </a:extLst>
              </p:cNvPr>
              <p:cNvGraphicFramePr>
                <a:graphicFrameLocks noGrp="1"/>
              </p:cNvGraphicFramePr>
              <p:nvPr>
                <p:extLst>
                  <p:ext uri="{D42A27DB-BD31-4B8C-83A1-F6EECF244321}">
                    <p14:modId xmlns:p14="http://schemas.microsoft.com/office/powerpoint/2010/main" val="463219608"/>
                  </p:ext>
                </p:extLst>
              </p:nvPr>
            </p:nvGraphicFramePr>
            <p:xfrm>
              <a:off x="-39965" y="63450"/>
              <a:ext cx="9144000" cy="487407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3" name="Add-in 2" title="Web Viewer">
                <a:extLst>
                  <a:ext uri="{FF2B5EF4-FFF2-40B4-BE49-F238E27FC236}">
                    <a16:creationId xmlns:a16="http://schemas.microsoft.com/office/drawing/2014/main" id="{6B5A6836-293D-47E2-611D-3850A960F421}"/>
                  </a:ext>
                </a:extLst>
              </p:cNvPr>
              <p:cNvPicPr>
                <a:picLocks noGrp="1" noRot="1" noChangeAspect="1" noMove="1" noResize="1" noEditPoints="1" noAdjustHandles="1" noChangeArrowheads="1" noChangeShapeType="1"/>
              </p:cNvPicPr>
              <p:nvPr/>
            </p:nvPicPr>
            <p:blipFill>
              <a:blip r:embed="rId4"/>
              <a:stretch>
                <a:fillRect/>
              </a:stretch>
            </p:blipFill>
            <p:spPr>
              <a:xfrm>
                <a:off x="-39965" y="63450"/>
                <a:ext cx="9144000" cy="4874072"/>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33"/>
        <p:cNvGrpSpPr/>
        <p:nvPr/>
      </p:nvGrpSpPr>
      <p:grpSpPr>
        <a:xfrm>
          <a:off x="0" y="0"/>
          <a:ext cx="0" cy="0"/>
          <a:chOff x="0" y="0"/>
          <a:chExt cx="0" cy="0"/>
        </a:xfrm>
      </p:grpSpPr>
      <p:sp>
        <p:nvSpPr>
          <p:cNvPr id="434" name="Google Shape;434;p31"/>
          <p:cNvSpPr txBox="1"/>
          <p:nvPr/>
        </p:nvSpPr>
        <p:spPr>
          <a:xfrm rot="-5400000">
            <a:off x="-1263850" y="1426950"/>
            <a:ext cx="33042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Feature Analysis</a:t>
            </a:r>
            <a:endParaRPr sz="3300" i="1">
              <a:solidFill>
                <a:schemeClr val="lt1"/>
              </a:solidFill>
              <a:latin typeface="Helvetica Neue"/>
              <a:ea typeface="Helvetica Neue"/>
              <a:cs typeface="Helvetica Neue"/>
              <a:sym typeface="Helvetica Neue"/>
            </a:endParaRPr>
          </a:p>
        </p:txBody>
      </p:sp>
      <p:cxnSp>
        <p:nvCxnSpPr>
          <p:cNvPr id="435" name="Google Shape;435;p31"/>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36" name="Google Shape;436;p31"/>
          <p:cNvSpPr/>
          <p:nvPr/>
        </p:nvSpPr>
        <p:spPr>
          <a:xfrm>
            <a:off x="1088725" y="222650"/>
            <a:ext cx="45255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 How are the features of a song related to one another?</a:t>
            </a:r>
            <a:endParaRPr sz="1100">
              <a:latin typeface="Helvetica Neue"/>
              <a:ea typeface="Helvetica Neue"/>
              <a:cs typeface="Helvetica Neue"/>
              <a:sym typeface="Helvetica Neue"/>
            </a:endParaRPr>
          </a:p>
        </p:txBody>
      </p:sp>
      <p:sp>
        <p:nvSpPr>
          <p:cNvPr id="437" name="Google Shape;437;p31"/>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38" name="Google Shape;438;p31"/>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8</a:t>
            </a:r>
          </a:p>
        </p:txBody>
      </p:sp>
      <p:pic>
        <p:nvPicPr>
          <p:cNvPr id="439" name="Google Shape;439;p31"/>
          <p:cNvPicPr preferRelativeResize="0"/>
          <p:nvPr/>
        </p:nvPicPr>
        <p:blipFill>
          <a:blip r:embed="rId3">
            <a:alphaModFix/>
          </a:blip>
          <a:stretch>
            <a:fillRect/>
          </a:stretch>
        </p:blipFill>
        <p:spPr>
          <a:xfrm>
            <a:off x="829250" y="765650"/>
            <a:ext cx="4840826" cy="3457726"/>
          </a:xfrm>
          <a:prstGeom prst="rect">
            <a:avLst/>
          </a:prstGeom>
          <a:noFill/>
          <a:ln>
            <a:noFill/>
          </a:ln>
        </p:spPr>
      </p:pic>
      <p:sp>
        <p:nvSpPr>
          <p:cNvPr id="7" name="TextBox 6">
            <a:extLst>
              <a:ext uri="{FF2B5EF4-FFF2-40B4-BE49-F238E27FC236}">
                <a16:creationId xmlns:a16="http://schemas.microsoft.com/office/drawing/2014/main" id="{47BF2680-3484-535B-EC5F-9DFB83E3A009}"/>
              </a:ext>
            </a:extLst>
          </p:cNvPr>
          <p:cNvSpPr txBox="1"/>
          <p:nvPr/>
        </p:nvSpPr>
        <p:spPr>
          <a:xfrm>
            <a:off x="5730240" y="696705"/>
            <a:ext cx="3413760" cy="3970318"/>
          </a:xfrm>
          <a:prstGeom prst="rect">
            <a:avLst/>
          </a:prstGeom>
          <a:noFill/>
        </p:spPr>
        <p:txBody>
          <a:bodyPr wrap="square">
            <a:spAutoFit/>
          </a:bodyPr>
          <a:lstStyle/>
          <a:p>
            <a:pPr marL="285750" indent="-285750">
              <a:buFont typeface="Wingdings" panose="05000000000000000000" pitchFamily="2" charset="2"/>
              <a:buChar char="§"/>
            </a:pPr>
            <a:r>
              <a:rPr lang="en-US" sz="1400" dirty="0">
                <a:solidFill>
                  <a:schemeClr val="bg1"/>
                </a:solidFill>
                <a:latin typeface="Helvetica Neue"/>
              </a:rPr>
              <a:t>The plot showcases the correlation between different characteristics of the song tracks, indicating how they are related to one another. </a:t>
            </a:r>
          </a:p>
          <a:p>
            <a:pPr marL="285750" indent="-285750">
              <a:buFont typeface="Wingdings" panose="05000000000000000000" pitchFamily="2" charset="2"/>
              <a:buChar char="§"/>
            </a:pPr>
            <a:endParaRPr lang="en-US" sz="1400" dirty="0">
              <a:solidFill>
                <a:schemeClr val="bg1"/>
              </a:solidFill>
              <a:latin typeface="Helvetica Neue"/>
            </a:endParaRPr>
          </a:p>
          <a:p>
            <a:pPr marL="285750" indent="-285750">
              <a:buFont typeface="Wingdings" panose="05000000000000000000" pitchFamily="2" charset="2"/>
              <a:buChar char="§"/>
            </a:pPr>
            <a:r>
              <a:rPr lang="en-US" sz="1400" dirty="0">
                <a:solidFill>
                  <a:schemeClr val="bg1"/>
                </a:solidFill>
                <a:latin typeface="Helvetica Neue"/>
              </a:rPr>
              <a:t>If the values are close to 1, then the features are positively correlated and are depicted in green, such as between "</a:t>
            </a:r>
            <a:r>
              <a:rPr lang="en-US" sz="1400" dirty="0" err="1">
                <a:solidFill>
                  <a:schemeClr val="bg1"/>
                </a:solidFill>
                <a:latin typeface="Helvetica Neue"/>
              </a:rPr>
              <a:t>track_loudness</a:t>
            </a:r>
            <a:r>
              <a:rPr lang="en-US" sz="1400" dirty="0">
                <a:solidFill>
                  <a:schemeClr val="bg1"/>
                </a:solidFill>
                <a:latin typeface="Helvetica Neue"/>
              </a:rPr>
              <a:t>" and "</a:t>
            </a:r>
            <a:r>
              <a:rPr lang="en-US" sz="1400" dirty="0" err="1">
                <a:solidFill>
                  <a:schemeClr val="bg1"/>
                </a:solidFill>
                <a:latin typeface="Helvetica Neue"/>
              </a:rPr>
              <a:t>track_energy</a:t>
            </a:r>
            <a:r>
              <a:rPr lang="en-US" sz="1400" dirty="0">
                <a:solidFill>
                  <a:schemeClr val="bg1"/>
                </a:solidFill>
                <a:latin typeface="Helvetica Neue"/>
              </a:rPr>
              <a:t>." </a:t>
            </a:r>
          </a:p>
          <a:p>
            <a:pPr marL="285750" indent="-285750">
              <a:buFont typeface="Wingdings" panose="05000000000000000000" pitchFamily="2" charset="2"/>
              <a:buChar char="§"/>
            </a:pPr>
            <a:endParaRPr lang="en-US" sz="1400" dirty="0">
              <a:solidFill>
                <a:schemeClr val="bg1"/>
              </a:solidFill>
              <a:latin typeface="Helvetica Neue"/>
            </a:endParaRPr>
          </a:p>
          <a:p>
            <a:pPr marL="285750" indent="-285750">
              <a:buFont typeface="Wingdings" panose="05000000000000000000" pitchFamily="2" charset="2"/>
              <a:buChar char="§"/>
            </a:pPr>
            <a:r>
              <a:rPr lang="en-US" sz="1400" dirty="0">
                <a:solidFill>
                  <a:schemeClr val="bg1"/>
                </a:solidFill>
                <a:latin typeface="Helvetica Neue"/>
              </a:rPr>
              <a:t>On the other hand, if the values are close to -1, then the features are negatively correlated and are shown in red, for instance, between "</a:t>
            </a:r>
            <a:r>
              <a:rPr lang="en-US" sz="1400" dirty="0" err="1">
                <a:solidFill>
                  <a:schemeClr val="bg1"/>
                </a:solidFill>
                <a:latin typeface="Helvetica Neue"/>
              </a:rPr>
              <a:t>track_acousticness</a:t>
            </a:r>
            <a:r>
              <a:rPr lang="en-US" sz="1400" dirty="0">
                <a:solidFill>
                  <a:schemeClr val="bg1"/>
                </a:solidFill>
                <a:latin typeface="Helvetica Neue"/>
              </a:rPr>
              <a:t>" and both "</a:t>
            </a:r>
            <a:r>
              <a:rPr lang="en-US" sz="1400" dirty="0" err="1">
                <a:solidFill>
                  <a:schemeClr val="bg1"/>
                </a:solidFill>
                <a:latin typeface="Helvetica Neue"/>
              </a:rPr>
              <a:t>track_energy</a:t>
            </a:r>
            <a:r>
              <a:rPr lang="en-US" sz="1400" dirty="0">
                <a:solidFill>
                  <a:schemeClr val="bg1"/>
                </a:solidFill>
                <a:latin typeface="Helvetica Neue"/>
              </a:rPr>
              <a:t>" and "</a:t>
            </a:r>
            <a:r>
              <a:rPr lang="en-US" sz="1400" dirty="0" err="1">
                <a:solidFill>
                  <a:schemeClr val="bg1"/>
                </a:solidFill>
                <a:latin typeface="Helvetica Neue"/>
              </a:rPr>
              <a:t>track_loudness</a:t>
            </a:r>
            <a:r>
              <a:rPr lang="en-US" sz="1400" dirty="0">
                <a:solidFill>
                  <a:schemeClr val="bg1"/>
                </a:solidFill>
                <a:latin typeface="Helvetica Neue"/>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55"/>
        <p:cNvGrpSpPr/>
        <p:nvPr/>
      </p:nvGrpSpPr>
      <p:grpSpPr>
        <a:xfrm>
          <a:off x="0" y="0"/>
          <a:ext cx="0" cy="0"/>
          <a:chOff x="0" y="0"/>
          <a:chExt cx="0" cy="0"/>
        </a:xfrm>
      </p:grpSpPr>
      <p:sp>
        <p:nvSpPr>
          <p:cNvPr id="456" name="Google Shape;456;p33"/>
          <p:cNvSpPr txBox="1"/>
          <p:nvPr/>
        </p:nvSpPr>
        <p:spPr>
          <a:xfrm rot="-5400000">
            <a:off x="-1263850" y="1426950"/>
            <a:ext cx="33042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i="1">
                <a:solidFill>
                  <a:srgbClr val="1DB954"/>
                </a:solidFill>
                <a:latin typeface="Helvetica Neue"/>
                <a:ea typeface="Helvetica Neue"/>
                <a:cs typeface="Helvetica Neue"/>
                <a:sym typeface="Helvetica Neue"/>
              </a:rPr>
              <a:t>Feature Analysis</a:t>
            </a:r>
            <a:endParaRPr sz="3300" i="1">
              <a:solidFill>
                <a:schemeClr val="lt1"/>
              </a:solidFill>
              <a:latin typeface="Helvetica Neue"/>
              <a:ea typeface="Helvetica Neue"/>
              <a:cs typeface="Helvetica Neue"/>
              <a:sym typeface="Helvetica Neue"/>
            </a:endParaRPr>
          </a:p>
        </p:txBody>
      </p:sp>
      <p:cxnSp>
        <p:nvCxnSpPr>
          <p:cNvPr id="457" name="Google Shape;457;p33"/>
          <p:cNvCxnSpPr/>
          <p:nvPr/>
        </p:nvCxnSpPr>
        <p:spPr>
          <a:xfrm>
            <a:off x="2571512" y="4937522"/>
            <a:ext cx="5326500" cy="0"/>
          </a:xfrm>
          <a:prstGeom prst="straightConnector1">
            <a:avLst/>
          </a:prstGeom>
          <a:noFill/>
          <a:ln w="9525" cap="flat" cmpd="sng">
            <a:solidFill>
              <a:schemeClr val="lt1"/>
            </a:solidFill>
            <a:prstDash val="solid"/>
            <a:miter lim="800000"/>
            <a:headEnd type="none" w="sm" len="sm"/>
            <a:tailEnd type="none" w="sm" len="sm"/>
          </a:ln>
        </p:spPr>
      </p:cxnSp>
      <p:sp>
        <p:nvSpPr>
          <p:cNvPr id="458" name="Google Shape;458;p33"/>
          <p:cNvSpPr/>
          <p:nvPr/>
        </p:nvSpPr>
        <p:spPr>
          <a:xfrm>
            <a:off x="966125" y="222650"/>
            <a:ext cx="7719900" cy="390600"/>
          </a:xfrm>
          <a:prstGeom prst="roundRect">
            <a:avLst>
              <a:gd name="adj" fmla="val 50000"/>
            </a:avLst>
          </a:prstGeom>
          <a:solidFill>
            <a:srgbClr val="1DB954"/>
          </a:solidFill>
          <a:ln>
            <a:noFill/>
          </a:ln>
          <a:effectLst>
            <a:outerShdw blurRad="190500" dist="38100" dir="5400000" algn="t" rotWithShape="0">
              <a:srgbClr val="1DB954">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 sz="1200">
                <a:solidFill>
                  <a:schemeClr val="lt1"/>
                </a:solidFill>
                <a:latin typeface="Helvetica Neue"/>
                <a:ea typeface="Helvetica Neue"/>
                <a:cs typeface="Helvetica Neue"/>
                <a:sym typeface="Helvetica Neue"/>
              </a:rPr>
              <a:t>What factors contribute to the popularity of the track of a popular artist?</a:t>
            </a:r>
            <a:endParaRPr sz="1100">
              <a:latin typeface="Helvetica Neue"/>
              <a:ea typeface="Helvetica Neue"/>
              <a:cs typeface="Helvetica Neue"/>
              <a:sym typeface="Helvetica Neue"/>
            </a:endParaRPr>
          </a:p>
        </p:txBody>
      </p:sp>
      <p:sp>
        <p:nvSpPr>
          <p:cNvPr id="459" name="Google Shape;459;p33"/>
          <p:cNvSpPr/>
          <p:nvPr/>
        </p:nvSpPr>
        <p:spPr>
          <a:xfrm>
            <a:off x="8309345" y="4731544"/>
            <a:ext cx="583500" cy="411900"/>
          </a:xfrm>
          <a:prstGeom prst="round2SameRect">
            <a:avLst>
              <a:gd name="adj1" fmla="val 16667"/>
              <a:gd name="adj2" fmla="val 0"/>
            </a:avLst>
          </a:prstGeom>
          <a:solidFill>
            <a:srgbClr val="1DB9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60" name="Google Shape;460;p33"/>
          <p:cNvSpPr txBox="1">
            <a:spLocks noGrp="1"/>
          </p:cNvSpPr>
          <p:nvPr>
            <p:ph type="sldNum" idx="12"/>
          </p:nvPr>
        </p:nvSpPr>
        <p:spPr>
          <a:xfrm>
            <a:off x="8380915" y="4800600"/>
            <a:ext cx="4404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1100" b="1">
                <a:solidFill>
                  <a:schemeClr val="lt1"/>
                </a:solidFill>
              </a:rPr>
              <a:t>9</a:t>
            </a:r>
          </a:p>
        </p:txBody>
      </p:sp>
      <p:pic>
        <p:nvPicPr>
          <p:cNvPr id="5" name="Picture 4" descr="Timeline&#10;&#10;Description automatically generated with medium confidence">
            <a:extLst>
              <a:ext uri="{FF2B5EF4-FFF2-40B4-BE49-F238E27FC236}">
                <a16:creationId xmlns:a16="http://schemas.microsoft.com/office/drawing/2014/main" id="{419DFFC3-069B-26F7-4563-19C6384E86C9}"/>
              </a:ext>
            </a:extLst>
          </p:cNvPr>
          <p:cNvPicPr>
            <a:picLocks noChangeAspect="1"/>
          </p:cNvPicPr>
          <p:nvPr/>
        </p:nvPicPr>
        <p:blipFill>
          <a:blip r:embed="rId3"/>
          <a:stretch>
            <a:fillRect/>
          </a:stretch>
        </p:blipFill>
        <p:spPr>
          <a:xfrm>
            <a:off x="1088184" y="792956"/>
            <a:ext cx="7124700" cy="40076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5EF5B900-7C6B-4385-9A26-F8812A7FF27B}">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vishnu_girish/1/&quot;,&quot;values&quot;:{},&quot;data&quot;:{&quot;uri&quot;:&quot;plotly.com/~vishnu_girish/1/&quot;},&quot;secure&quot;:false}],&quot;name&quot;:&quot;plotly.com/~vishnu_girish/1/&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B3FCEA5350334AA8F2545CB7531F2B" ma:contentTypeVersion="3" ma:contentTypeDescription="Create a new document." ma:contentTypeScope="" ma:versionID="434ddb12366608c4f4b1496f2c685f89">
  <xsd:schema xmlns:xsd="http://www.w3.org/2001/XMLSchema" xmlns:xs="http://www.w3.org/2001/XMLSchema" xmlns:p="http://schemas.microsoft.com/office/2006/metadata/properties" xmlns:ns3="177f93fe-5f07-4cb3-80e3-233dd7677f5f" targetNamespace="http://schemas.microsoft.com/office/2006/metadata/properties" ma:root="true" ma:fieldsID="4231ff1db2309e1d548b9234122f25b7" ns3:_="">
    <xsd:import namespace="177f93fe-5f07-4cb3-80e3-233dd7677f5f"/>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7f93fe-5f07-4cb3-80e3-233dd7677f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77f93fe-5f07-4cb3-80e3-233dd7677f5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BA57E7-5AE2-43FF-BE33-094D0CC8AD13}">
  <ds:schemaRefs>
    <ds:schemaRef ds:uri="177f93fe-5f07-4cb3-80e3-233dd7677f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E4C000-A613-4C02-9FD2-85578A30A1E4}">
  <ds:schemaRefs>
    <ds:schemaRef ds:uri="http://schemas.openxmlformats.org/package/2006/metadata/core-properties"/>
    <ds:schemaRef ds:uri="http://purl.org/dc/dcmitype/"/>
    <ds:schemaRef ds:uri="http://schemas.microsoft.com/office/2006/documentManagement/types"/>
    <ds:schemaRef ds:uri="177f93fe-5f07-4cb3-80e3-233dd7677f5f"/>
    <ds:schemaRef ds:uri="http://purl.org/dc/terms/"/>
    <ds:schemaRef ds:uri="http://schemas.microsoft.com/office/2006/metadata/propertie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B5F7D07C-44DF-4F16-87E3-9A5265B6CD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TotalTime>
  <Words>1726</Words>
  <Application>Microsoft Office PowerPoint</Application>
  <PresentationFormat>On-screen Show (16:9)</PresentationFormat>
  <Paragraphs>193</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Vishnu Girish Nujaralla Iyappan</cp:lastModifiedBy>
  <cp:revision>3</cp:revision>
  <dcterms:modified xsi:type="dcterms:W3CDTF">2023-02-15T04:17:16Z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0x01010064B3FCEA5350334AA8F2545CB7531F2B</vt:lpwstr>
  </property>
</Properties>
</file>